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98" r:id="rId3"/>
    <p:sldId id="291" r:id="rId4"/>
    <p:sldId id="288" r:id="rId5"/>
    <p:sldId id="289" r:id="rId6"/>
    <p:sldId id="290" r:id="rId7"/>
    <p:sldId id="258" r:id="rId8"/>
    <p:sldId id="257" r:id="rId9"/>
    <p:sldId id="263" r:id="rId10"/>
    <p:sldId id="303" r:id="rId11"/>
    <p:sldId id="304" r:id="rId12"/>
    <p:sldId id="305" r:id="rId13"/>
    <p:sldId id="306" r:id="rId14"/>
    <p:sldId id="283" r:id="rId15"/>
    <p:sldId id="307" r:id="rId16"/>
    <p:sldId id="271" r:id="rId17"/>
    <p:sldId id="265" r:id="rId18"/>
    <p:sldId id="279" r:id="rId19"/>
    <p:sldId id="280" r:id="rId20"/>
    <p:sldId id="281" r:id="rId21"/>
    <p:sldId id="282" r:id="rId22"/>
    <p:sldId id="297" r:id="rId23"/>
    <p:sldId id="292" r:id="rId24"/>
    <p:sldId id="293" r:id="rId25"/>
    <p:sldId id="296" r:id="rId26"/>
    <p:sldId id="260" r:id="rId27"/>
    <p:sldId id="273" r:id="rId28"/>
    <p:sldId id="268" r:id="rId29"/>
    <p:sldId id="301" r:id="rId30"/>
    <p:sldId id="300" r:id="rId31"/>
    <p:sldId id="277" r:id="rId32"/>
    <p:sldId id="278" r:id="rId33"/>
    <p:sldId id="302" r:id="rId34"/>
    <p:sldId id="295" r:id="rId35"/>
    <p:sldId id="294" r:id="rId36"/>
    <p:sldId id="259" r:id="rId37"/>
    <p:sldId id="276" r:id="rId38"/>
    <p:sldId id="299" r:id="rId39"/>
    <p:sldId id="267" r:id="rId40"/>
    <p:sldId id="28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4C3D5-D9B6-4719-B359-609AC8CB94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A4E0277B-4C4B-498B-B981-0854F83831AC}">
      <dgm:prSet/>
      <dgm:spPr/>
      <dgm:t>
        <a:bodyPr/>
        <a:lstStyle/>
        <a:p>
          <a:r>
            <a:rPr lang="en-US" b="0" i="0" dirty="0"/>
            <a:t>Objective: </a:t>
          </a:r>
          <a:r>
            <a:rPr lang="en-US" dirty="0"/>
            <a:t>T</a:t>
          </a:r>
          <a:r>
            <a:rPr lang="en-US" b="0" i="0" dirty="0"/>
            <a:t>rain a </a:t>
          </a:r>
          <a:r>
            <a:rPr lang="en-US" dirty="0"/>
            <a:t>M</a:t>
          </a:r>
          <a:r>
            <a:rPr lang="en-US" b="0" i="0" dirty="0"/>
            <a:t>achine Learning model to predict whether a customer will make a booking. Also, </a:t>
          </a:r>
          <a:r>
            <a:rPr lang="en-US" dirty="0"/>
            <a:t>output information about the top 5 important variables that are crucial for the prediction.</a:t>
          </a:r>
        </a:p>
      </dgm:t>
    </dgm:pt>
    <dgm:pt modelId="{6D7E9CE4-EC77-481C-B40A-EAFF4E5199D4}" type="parTrans" cxnId="{E4536D5E-BD39-455C-A726-E9D474E0F93A}">
      <dgm:prSet/>
      <dgm:spPr/>
      <dgm:t>
        <a:bodyPr/>
        <a:lstStyle/>
        <a:p>
          <a:endParaRPr lang="en-US"/>
        </a:p>
      </dgm:t>
    </dgm:pt>
    <dgm:pt modelId="{BA256A7E-8BED-4CCD-B729-52C2387AAD17}" type="sibTrans" cxnId="{E4536D5E-BD39-455C-A726-E9D474E0F93A}">
      <dgm:prSet/>
      <dgm:spPr/>
      <dgm:t>
        <a:bodyPr/>
        <a:lstStyle/>
        <a:p>
          <a:endParaRPr lang="en-US"/>
        </a:p>
      </dgm:t>
    </dgm:pt>
    <dgm:pt modelId="{7D10A6BD-8126-4724-B660-A9A52A18FB3A}">
      <dgm:prSet/>
      <dgm:spPr/>
      <dgm:t>
        <a:bodyPr/>
        <a:lstStyle/>
        <a:p>
          <a:r>
            <a:rPr lang="en-US" b="0" i="0"/>
            <a:t>Classification-based Machine </a:t>
          </a:r>
          <a:r>
            <a:rPr lang="en-US"/>
            <a:t>L</a:t>
          </a:r>
          <a:r>
            <a:rPr lang="en-US" b="0" i="0"/>
            <a:t>earning Model Trained – </a:t>
          </a:r>
          <a:endParaRPr lang="en-US"/>
        </a:p>
      </dgm:t>
    </dgm:pt>
    <dgm:pt modelId="{879D1669-C83D-4A78-887F-35B1333CB65F}" type="parTrans" cxnId="{22833009-21D6-45CA-BAE1-A5EF9F198907}">
      <dgm:prSet/>
      <dgm:spPr/>
      <dgm:t>
        <a:bodyPr/>
        <a:lstStyle/>
        <a:p>
          <a:endParaRPr lang="en-US"/>
        </a:p>
      </dgm:t>
    </dgm:pt>
    <dgm:pt modelId="{603E4128-5F14-4B6D-8D01-7C0778F2233D}" type="sibTrans" cxnId="{22833009-21D6-45CA-BAE1-A5EF9F198907}">
      <dgm:prSet/>
      <dgm:spPr/>
      <dgm:t>
        <a:bodyPr/>
        <a:lstStyle/>
        <a:p>
          <a:endParaRPr lang="en-US"/>
        </a:p>
      </dgm:t>
    </dgm:pt>
    <dgm:pt modelId="{4094D0A2-EDB5-4E25-9388-E130F3E31B88}">
      <dgm:prSet/>
      <dgm:spPr/>
      <dgm:t>
        <a:bodyPr/>
        <a:lstStyle/>
        <a:p>
          <a:r>
            <a:rPr lang="en-US" b="0" i="0"/>
            <a:t>Random Forest</a:t>
          </a:r>
          <a:endParaRPr lang="en-US"/>
        </a:p>
      </dgm:t>
    </dgm:pt>
    <dgm:pt modelId="{3264E0D1-4899-4BB1-8B53-DB77301A1169}" type="parTrans" cxnId="{81BB4721-560A-4BAD-8FCA-48F779A9CDED}">
      <dgm:prSet/>
      <dgm:spPr/>
      <dgm:t>
        <a:bodyPr/>
        <a:lstStyle/>
        <a:p>
          <a:endParaRPr lang="en-US"/>
        </a:p>
      </dgm:t>
    </dgm:pt>
    <dgm:pt modelId="{C2E49AA0-2073-443E-B40D-EED85E18EB76}" type="sibTrans" cxnId="{81BB4721-560A-4BAD-8FCA-48F779A9CDED}">
      <dgm:prSet/>
      <dgm:spPr/>
      <dgm:t>
        <a:bodyPr/>
        <a:lstStyle/>
        <a:p>
          <a:endParaRPr lang="en-US"/>
        </a:p>
      </dgm:t>
    </dgm:pt>
    <dgm:pt modelId="{9BC05621-2466-4FCB-923C-0EA09AED69CD}">
      <dgm:prSet/>
      <dgm:spPr/>
      <dgm:t>
        <a:bodyPr/>
        <a:lstStyle/>
        <a:p>
          <a:r>
            <a:rPr lang="en-US" b="0" i="0"/>
            <a:t>Neural Networks </a:t>
          </a:r>
          <a:endParaRPr lang="en-US"/>
        </a:p>
      </dgm:t>
    </dgm:pt>
    <dgm:pt modelId="{774151AC-3374-4BEC-AC8E-22710AB42BF1}" type="parTrans" cxnId="{343B0DFA-BC11-4EBD-A0C1-B4B1B959D086}">
      <dgm:prSet/>
      <dgm:spPr/>
      <dgm:t>
        <a:bodyPr/>
        <a:lstStyle/>
        <a:p>
          <a:endParaRPr lang="en-US"/>
        </a:p>
      </dgm:t>
    </dgm:pt>
    <dgm:pt modelId="{5F9CDA6C-60DA-4931-8AED-73C4B9B8A656}" type="sibTrans" cxnId="{343B0DFA-BC11-4EBD-A0C1-B4B1B959D086}">
      <dgm:prSet/>
      <dgm:spPr/>
      <dgm:t>
        <a:bodyPr/>
        <a:lstStyle/>
        <a:p>
          <a:endParaRPr lang="en-US"/>
        </a:p>
      </dgm:t>
    </dgm:pt>
    <dgm:pt modelId="{8401A0F4-97E0-4A1E-B065-95A5D7148975}">
      <dgm:prSet/>
      <dgm:spPr/>
      <dgm:t>
        <a:bodyPr/>
        <a:lstStyle/>
        <a:p>
          <a:r>
            <a:rPr lang="en-US" b="0" i="0"/>
            <a:t>Logistic Regression</a:t>
          </a:r>
          <a:endParaRPr lang="en-US"/>
        </a:p>
      </dgm:t>
    </dgm:pt>
    <dgm:pt modelId="{A812A749-9BEC-4C9B-A21F-712F3B7443BF}" type="parTrans" cxnId="{A2208D49-721A-4D4A-AC3F-6A7EEAFE1332}">
      <dgm:prSet/>
      <dgm:spPr/>
      <dgm:t>
        <a:bodyPr/>
        <a:lstStyle/>
        <a:p>
          <a:endParaRPr lang="en-US"/>
        </a:p>
      </dgm:t>
    </dgm:pt>
    <dgm:pt modelId="{D9F12525-15C8-4257-B3DF-8C10CBD398DF}" type="sibTrans" cxnId="{A2208D49-721A-4D4A-AC3F-6A7EEAFE1332}">
      <dgm:prSet/>
      <dgm:spPr/>
      <dgm:t>
        <a:bodyPr/>
        <a:lstStyle/>
        <a:p>
          <a:endParaRPr lang="en-US"/>
        </a:p>
      </dgm:t>
    </dgm:pt>
    <dgm:pt modelId="{E5DC0D6C-48F1-44F8-9F0D-711388A18C61}">
      <dgm:prSet/>
      <dgm:spPr/>
      <dgm:t>
        <a:bodyPr/>
        <a:lstStyle/>
        <a:p>
          <a:r>
            <a:rPr lang="en-US"/>
            <a:t>Model Evaluation Metrics – Accuracy, Confusion Matrix, Lift/ROC.</a:t>
          </a:r>
        </a:p>
      </dgm:t>
    </dgm:pt>
    <dgm:pt modelId="{693F9BC6-BE9B-4E40-B813-910A74301191}" type="parTrans" cxnId="{125D07FA-9ACD-49B5-B423-63283798DD55}">
      <dgm:prSet/>
      <dgm:spPr/>
      <dgm:t>
        <a:bodyPr/>
        <a:lstStyle/>
        <a:p>
          <a:endParaRPr lang="en-US"/>
        </a:p>
      </dgm:t>
    </dgm:pt>
    <dgm:pt modelId="{CA066A20-8D6F-4435-913D-8ABCC310D339}" type="sibTrans" cxnId="{125D07FA-9ACD-49B5-B423-63283798DD55}">
      <dgm:prSet/>
      <dgm:spPr/>
      <dgm:t>
        <a:bodyPr/>
        <a:lstStyle/>
        <a:p>
          <a:endParaRPr lang="en-US"/>
        </a:p>
      </dgm:t>
    </dgm:pt>
    <dgm:pt modelId="{C0F9ED75-BDA8-4384-B8DF-CF477C9B0EAE}">
      <dgm:prSet/>
      <dgm:spPr/>
      <dgm:t>
        <a:bodyPr/>
        <a:lstStyle/>
        <a:p>
          <a:r>
            <a:rPr lang="en-US"/>
            <a:t>Used R programming to build these Machine Learning models.</a:t>
          </a:r>
        </a:p>
      </dgm:t>
    </dgm:pt>
    <dgm:pt modelId="{10B0535A-ECF7-4FAF-A0AB-8A07D39F6081}" type="parTrans" cxnId="{7344D8CC-8545-425F-A2F6-CC40F227667A}">
      <dgm:prSet/>
      <dgm:spPr/>
      <dgm:t>
        <a:bodyPr/>
        <a:lstStyle/>
        <a:p>
          <a:endParaRPr lang="en-US"/>
        </a:p>
      </dgm:t>
    </dgm:pt>
    <dgm:pt modelId="{516AFD6F-FB7F-4659-AC38-09C89AD4499B}" type="sibTrans" cxnId="{7344D8CC-8545-425F-A2F6-CC40F227667A}">
      <dgm:prSet/>
      <dgm:spPr/>
      <dgm:t>
        <a:bodyPr/>
        <a:lstStyle/>
        <a:p>
          <a:endParaRPr lang="en-US"/>
        </a:p>
      </dgm:t>
    </dgm:pt>
    <dgm:pt modelId="{D133E4A0-4B9C-4989-9E01-93E82F39ADA8}" type="pres">
      <dgm:prSet presAssocID="{DA74C3D5-D9B6-4719-B359-609AC8CB9495}" presName="root" presStyleCnt="0">
        <dgm:presLayoutVars>
          <dgm:dir/>
          <dgm:resizeHandles val="exact"/>
        </dgm:presLayoutVars>
      </dgm:prSet>
      <dgm:spPr/>
    </dgm:pt>
    <dgm:pt modelId="{A791A2BB-1400-481C-8CC5-6A32124BD865}" type="pres">
      <dgm:prSet presAssocID="{A4E0277B-4C4B-498B-B981-0854F83831AC}" presName="compNode" presStyleCnt="0"/>
      <dgm:spPr/>
    </dgm:pt>
    <dgm:pt modelId="{E165F36E-B318-4F9C-A44C-D1FDDDB74808}" type="pres">
      <dgm:prSet presAssocID="{A4E0277B-4C4B-498B-B981-0854F83831AC}" presName="bgRect" presStyleLbl="bgShp" presStyleIdx="0" presStyleCnt="4"/>
      <dgm:spPr/>
    </dgm:pt>
    <dgm:pt modelId="{8941233C-85F0-4066-A12D-EAC6F6153546}" type="pres">
      <dgm:prSet presAssocID="{A4E0277B-4C4B-498B-B981-0854F83831A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28EC7807-87F6-4A82-957A-5D02DA03A31D}" type="pres">
      <dgm:prSet presAssocID="{A4E0277B-4C4B-498B-B981-0854F83831AC}" presName="spaceRect" presStyleCnt="0"/>
      <dgm:spPr/>
    </dgm:pt>
    <dgm:pt modelId="{A4A8D094-5933-4B17-9569-06D86842AC26}" type="pres">
      <dgm:prSet presAssocID="{A4E0277B-4C4B-498B-B981-0854F83831AC}" presName="parTx" presStyleLbl="revTx" presStyleIdx="0" presStyleCnt="5">
        <dgm:presLayoutVars>
          <dgm:chMax val="0"/>
          <dgm:chPref val="0"/>
        </dgm:presLayoutVars>
      </dgm:prSet>
      <dgm:spPr/>
    </dgm:pt>
    <dgm:pt modelId="{BE17251F-1EC2-43D2-BBB0-E7C17246EA0F}" type="pres">
      <dgm:prSet presAssocID="{BA256A7E-8BED-4CCD-B729-52C2387AAD17}" presName="sibTrans" presStyleCnt="0"/>
      <dgm:spPr/>
    </dgm:pt>
    <dgm:pt modelId="{C80DADD3-B149-4BE6-9801-AA9AA40A6DBB}" type="pres">
      <dgm:prSet presAssocID="{7D10A6BD-8126-4724-B660-A9A52A18FB3A}" presName="compNode" presStyleCnt="0"/>
      <dgm:spPr/>
    </dgm:pt>
    <dgm:pt modelId="{2A8B8D91-898E-4330-9004-2FE0F15483EB}" type="pres">
      <dgm:prSet presAssocID="{7D10A6BD-8126-4724-B660-A9A52A18FB3A}" presName="bgRect" presStyleLbl="bgShp" presStyleIdx="1" presStyleCnt="4"/>
      <dgm:spPr/>
    </dgm:pt>
    <dgm:pt modelId="{0E1F17B1-F859-484B-BD29-17B93B368AE7}" type="pres">
      <dgm:prSet presAssocID="{7D10A6BD-8126-4724-B660-A9A52A18FB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EE7FC5A-38D9-47C7-9677-6E772FFAB966}" type="pres">
      <dgm:prSet presAssocID="{7D10A6BD-8126-4724-B660-A9A52A18FB3A}" presName="spaceRect" presStyleCnt="0"/>
      <dgm:spPr/>
    </dgm:pt>
    <dgm:pt modelId="{A9E3BA34-5D04-4C7D-BB8F-6248A5A56D1C}" type="pres">
      <dgm:prSet presAssocID="{7D10A6BD-8126-4724-B660-A9A52A18FB3A}" presName="parTx" presStyleLbl="revTx" presStyleIdx="1" presStyleCnt="5">
        <dgm:presLayoutVars>
          <dgm:chMax val="0"/>
          <dgm:chPref val="0"/>
        </dgm:presLayoutVars>
      </dgm:prSet>
      <dgm:spPr/>
    </dgm:pt>
    <dgm:pt modelId="{43ED1A48-ECFF-4DDA-8619-E9410DFC9162}" type="pres">
      <dgm:prSet presAssocID="{7D10A6BD-8126-4724-B660-A9A52A18FB3A}" presName="desTx" presStyleLbl="revTx" presStyleIdx="2" presStyleCnt="5">
        <dgm:presLayoutVars/>
      </dgm:prSet>
      <dgm:spPr/>
    </dgm:pt>
    <dgm:pt modelId="{DF0AA201-4EF9-4542-9505-9A8FB3FD8CBE}" type="pres">
      <dgm:prSet presAssocID="{603E4128-5F14-4B6D-8D01-7C0778F2233D}" presName="sibTrans" presStyleCnt="0"/>
      <dgm:spPr/>
    </dgm:pt>
    <dgm:pt modelId="{32B1C2E9-817A-4244-8E3E-7F8C18D83260}" type="pres">
      <dgm:prSet presAssocID="{E5DC0D6C-48F1-44F8-9F0D-711388A18C61}" presName="compNode" presStyleCnt="0"/>
      <dgm:spPr/>
    </dgm:pt>
    <dgm:pt modelId="{74E5FE29-9F6F-4C1C-AF0B-1B0D3486D905}" type="pres">
      <dgm:prSet presAssocID="{E5DC0D6C-48F1-44F8-9F0D-711388A18C61}" presName="bgRect" presStyleLbl="bgShp" presStyleIdx="2" presStyleCnt="4"/>
      <dgm:spPr/>
    </dgm:pt>
    <dgm:pt modelId="{40882F88-19EE-497A-99E4-E7998C003C9B}" type="pres">
      <dgm:prSet presAssocID="{E5DC0D6C-48F1-44F8-9F0D-711388A18C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498B2019-4009-42DB-B6BE-8EB6840739DA}" type="pres">
      <dgm:prSet presAssocID="{E5DC0D6C-48F1-44F8-9F0D-711388A18C61}" presName="spaceRect" presStyleCnt="0"/>
      <dgm:spPr/>
    </dgm:pt>
    <dgm:pt modelId="{369C50C6-9BA3-42E9-8D5F-D70E1AE9EACF}" type="pres">
      <dgm:prSet presAssocID="{E5DC0D6C-48F1-44F8-9F0D-711388A18C61}" presName="parTx" presStyleLbl="revTx" presStyleIdx="3" presStyleCnt="5">
        <dgm:presLayoutVars>
          <dgm:chMax val="0"/>
          <dgm:chPref val="0"/>
        </dgm:presLayoutVars>
      </dgm:prSet>
      <dgm:spPr/>
    </dgm:pt>
    <dgm:pt modelId="{2F1C43FC-5BCB-4C81-9354-03F6B06187A3}" type="pres">
      <dgm:prSet presAssocID="{CA066A20-8D6F-4435-913D-8ABCC310D339}" presName="sibTrans" presStyleCnt="0"/>
      <dgm:spPr/>
    </dgm:pt>
    <dgm:pt modelId="{C629557F-5D03-460E-9402-E6D1EB916B56}" type="pres">
      <dgm:prSet presAssocID="{C0F9ED75-BDA8-4384-B8DF-CF477C9B0EAE}" presName="compNode" presStyleCnt="0"/>
      <dgm:spPr/>
    </dgm:pt>
    <dgm:pt modelId="{4F0FB81C-928C-4882-9B2B-52B5BCB6C79F}" type="pres">
      <dgm:prSet presAssocID="{C0F9ED75-BDA8-4384-B8DF-CF477C9B0EAE}" presName="bgRect" presStyleLbl="bgShp" presStyleIdx="3" presStyleCnt="4"/>
      <dgm:spPr/>
    </dgm:pt>
    <dgm:pt modelId="{7C785F47-F39F-452B-BB06-F6F53397BBCE}" type="pres">
      <dgm:prSet presAssocID="{C0F9ED75-BDA8-4384-B8DF-CF477C9B0E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F27DF60-AB26-4E53-B191-8383195288BD}" type="pres">
      <dgm:prSet presAssocID="{C0F9ED75-BDA8-4384-B8DF-CF477C9B0EAE}" presName="spaceRect" presStyleCnt="0"/>
      <dgm:spPr/>
    </dgm:pt>
    <dgm:pt modelId="{039FFEC8-F670-47CD-842D-E089832F4986}" type="pres">
      <dgm:prSet presAssocID="{C0F9ED75-BDA8-4384-B8DF-CF477C9B0E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2833009-21D6-45CA-BAE1-A5EF9F198907}" srcId="{DA74C3D5-D9B6-4719-B359-609AC8CB9495}" destId="{7D10A6BD-8126-4724-B660-A9A52A18FB3A}" srcOrd="1" destOrd="0" parTransId="{879D1669-C83D-4A78-887F-35B1333CB65F}" sibTransId="{603E4128-5F14-4B6D-8D01-7C0778F2233D}"/>
    <dgm:cxn modelId="{81BB4721-560A-4BAD-8FCA-48F779A9CDED}" srcId="{7D10A6BD-8126-4724-B660-A9A52A18FB3A}" destId="{4094D0A2-EDB5-4E25-9388-E130F3E31B88}" srcOrd="0" destOrd="0" parTransId="{3264E0D1-4899-4BB1-8B53-DB77301A1169}" sibTransId="{C2E49AA0-2073-443E-B40D-EED85E18EB76}"/>
    <dgm:cxn modelId="{E4536D5E-BD39-455C-A726-E9D474E0F93A}" srcId="{DA74C3D5-D9B6-4719-B359-609AC8CB9495}" destId="{A4E0277B-4C4B-498B-B981-0854F83831AC}" srcOrd="0" destOrd="0" parTransId="{6D7E9CE4-EC77-481C-B40A-EAFF4E5199D4}" sibTransId="{BA256A7E-8BED-4CCD-B729-52C2387AAD17}"/>
    <dgm:cxn modelId="{A2208D49-721A-4D4A-AC3F-6A7EEAFE1332}" srcId="{7D10A6BD-8126-4724-B660-A9A52A18FB3A}" destId="{8401A0F4-97E0-4A1E-B065-95A5D7148975}" srcOrd="2" destOrd="0" parTransId="{A812A749-9BEC-4C9B-A21F-712F3B7443BF}" sibTransId="{D9F12525-15C8-4257-B3DF-8C10CBD398DF}"/>
    <dgm:cxn modelId="{D4E0A353-75DD-4FFF-AA6A-D71DB78E2A1F}" type="presOf" srcId="{C0F9ED75-BDA8-4384-B8DF-CF477C9B0EAE}" destId="{039FFEC8-F670-47CD-842D-E089832F4986}" srcOrd="0" destOrd="0" presId="urn:microsoft.com/office/officeart/2018/2/layout/IconVerticalSolidList"/>
    <dgm:cxn modelId="{6E6E347C-75B5-4646-B721-1A931F45D985}" type="presOf" srcId="{A4E0277B-4C4B-498B-B981-0854F83831AC}" destId="{A4A8D094-5933-4B17-9569-06D86842AC26}" srcOrd="0" destOrd="0" presId="urn:microsoft.com/office/officeart/2018/2/layout/IconVerticalSolidList"/>
    <dgm:cxn modelId="{58F0978B-B19B-42BE-85C8-DC8C086FCE3D}" type="presOf" srcId="{9BC05621-2466-4FCB-923C-0EA09AED69CD}" destId="{43ED1A48-ECFF-4DDA-8619-E9410DFC9162}" srcOrd="0" destOrd="1" presId="urn:microsoft.com/office/officeart/2018/2/layout/IconVerticalSolidList"/>
    <dgm:cxn modelId="{9FF9B88B-E387-4257-B135-FCD419380FB4}" type="presOf" srcId="{8401A0F4-97E0-4A1E-B065-95A5D7148975}" destId="{43ED1A48-ECFF-4DDA-8619-E9410DFC9162}" srcOrd="0" destOrd="2" presId="urn:microsoft.com/office/officeart/2018/2/layout/IconVerticalSolidList"/>
    <dgm:cxn modelId="{5417679F-3D57-4C3E-827F-F4009E60F0D6}" type="presOf" srcId="{DA74C3D5-D9B6-4719-B359-609AC8CB9495}" destId="{D133E4A0-4B9C-4989-9E01-93E82F39ADA8}" srcOrd="0" destOrd="0" presId="urn:microsoft.com/office/officeart/2018/2/layout/IconVerticalSolidList"/>
    <dgm:cxn modelId="{CF6B09A9-21CD-446C-B538-24ECE47D8CA3}" type="presOf" srcId="{4094D0A2-EDB5-4E25-9388-E130F3E31B88}" destId="{43ED1A48-ECFF-4DDA-8619-E9410DFC9162}" srcOrd="0" destOrd="0" presId="urn:microsoft.com/office/officeart/2018/2/layout/IconVerticalSolidList"/>
    <dgm:cxn modelId="{6C8022C3-DE8A-4A1D-B0F6-FF39A0467FA3}" type="presOf" srcId="{E5DC0D6C-48F1-44F8-9F0D-711388A18C61}" destId="{369C50C6-9BA3-42E9-8D5F-D70E1AE9EACF}" srcOrd="0" destOrd="0" presId="urn:microsoft.com/office/officeart/2018/2/layout/IconVerticalSolidList"/>
    <dgm:cxn modelId="{7344D8CC-8545-425F-A2F6-CC40F227667A}" srcId="{DA74C3D5-D9B6-4719-B359-609AC8CB9495}" destId="{C0F9ED75-BDA8-4384-B8DF-CF477C9B0EAE}" srcOrd="3" destOrd="0" parTransId="{10B0535A-ECF7-4FAF-A0AB-8A07D39F6081}" sibTransId="{516AFD6F-FB7F-4659-AC38-09C89AD4499B}"/>
    <dgm:cxn modelId="{9741CDDB-D463-4739-AE00-73D5C8034706}" type="presOf" srcId="{7D10A6BD-8126-4724-B660-A9A52A18FB3A}" destId="{A9E3BA34-5D04-4C7D-BB8F-6248A5A56D1C}" srcOrd="0" destOrd="0" presId="urn:microsoft.com/office/officeart/2018/2/layout/IconVerticalSolidList"/>
    <dgm:cxn modelId="{125D07FA-9ACD-49B5-B423-63283798DD55}" srcId="{DA74C3D5-D9B6-4719-B359-609AC8CB9495}" destId="{E5DC0D6C-48F1-44F8-9F0D-711388A18C61}" srcOrd="2" destOrd="0" parTransId="{693F9BC6-BE9B-4E40-B813-910A74301191}" sibTransId="{CA066A20-8D6F-4435-913D-8ABCC310D339}"/>
    <dgm:cxn modelId="{343B0DFA-BC11-4EBD-A0C1-B4B1B959D086}" srcId="{7D10A6BD-8126-4724-B660-A9A52A18FB3A}" destId="{9BC05621-2466-4FCB-923C-0EA09AED69CD}" srcOrd="1" destOrd="0" parTransId="{774151AC-3374-4BEC-AC8E-22710AB42BF1}" sibTransId="{5F9CDA6C-60DA-4931-8AED-73C4B9B8A656}"/>
    <dgm:cxn modelId="{9DEEAB54-18FD-443F-B1CB-483517FD1EAB}" type="presParOf" srcId="{D133E4A0-4B9C-4989-9E01-93E82F39ADA8}" destId="{A791A2BB-1400-481C-8CC5-6A32124BD865}" srcOrd="0" destOrd="0" presId="urn:microsoft.com/office/officeart/2018/2/layout/IconVerticalSolidList"/>
    <dgm:cxn modelId="{8A83E19B-038D-4368-9BDB-2A7819C282D2}" type="presParOf" srcId="{A791A2BB-1400-481C-8CC5-6A32124BD865}" destId="{E165F36E-B318-4F9C-A44C-D1FDDDB74808}" srcOrd="0" destOrd="0" presId="urn:microsoft.com/office/officeart/2018/2/layout/IconVerticalSolidList"/>
    <dgm:cxn modelId="{ED302337-F3AC-4682-B57F-217D7F4C8E8B}" type="presParOf" srcId="{A791A2BB-1400-481C-8CC5-6A32124BD865}" destId="{8941233C-85F0-4066-A12D-EAC6F6153546}" srcOrd="1" destOrd="0" presId="urn:microsoft.com/office/officeart/2018/2/layout/IconVerticalSolidList"/>
    <dgm:cxn modelId="{EAD55346-A4E7-42AC-B3EA-965368205DFC}" type="presParOf" srcId="{A791A2BB-1400-481C-8CC5-6A32124BD865}" destId="{28EC7807-87F6-4A82-957A-5D02DA03A31D}" srcOrd="2" destOrd="0" presId="urn:microsoft.com/office/officeart/2018/2/layout/IconVerticalSolidList"/>
    <dgm:cxn modelId="{415FFE02-BDE5-4F25-A465-B358ED5908C3}" type="presParOf" srcId="{A791A2BB-1400-481C-8CC5-6A32124BD865}" destId="{A4A8D094-5933-4B17-9569-06D86842AC26}" srcOrd="3" destOrd="0" presId="urn:microsoft.com/office/officeart/2018/2/layout/IconVerticalSolidList"/>
    <dgm:cxn modelId="{015ECB33-A936-4140-82F7-4392DD91E1BA}" type="presParOf" srcId="{D133E4A0-4B9C-4989-9E01-93E82F39ADA8}" destId="{BE17251F-1EC2-43D2-BBB0-E7C17246EA0F}" srcOrd="1" destOrd="0" presId="urn:microsoft.com/office/officeart/2018/2/layout/IconVerticalSolidList"/>
    <dgm:cxn modelId="{9CDFB294-0E66-4C98-8871-22F4C712CA07}" type="presParOf" srcId="{D133E4A0-4B9C-4989-9E01-93E82F39ADA8}" destId="{C80DADD3-B149-4BE6-9801-AA9AA40A6DBB}" srcOrd="2" destOrd="0" presId="urn:microsoft.com/office/officeart/2018/2/layout/IconVerticalSolidList"/>
    <dgm:cxn modelId="{136E008F-CEBC-49CC-A0C9-7C38FBFB8228}" type="presParOf" srcId="{C80DADD3-B149-4BE6-9801-AA9AA40A6DBB}" destId="{2A8B8D91-898E-4330-9004-2FE0F15483EB}" srcOrd="0" destOrd="0" presId="urn:microsoft.com/office/officeart/2018/2/layout/IconVerticalSolidList"/>
    <dgm:cxn modelId="{FB5EA277-3F35-45CD-8733-97E0A268066F}" type="presParOf" srcId="{C80DADD3-B149-4BE6-9801-AA9AA40A6DBB}" destId="{0E1F17B1-F859-484B-BD29-17B93B368AE7}" srcOrd="1" destOrd="0" presId="urn:microsoft.com/office/officeart/2018/2/layout/IconVerticalSolidList"/>
    <dgm:cxn modelId="{11C761F6-FC2A-4049-AD6B-254BD66B4CAB}" type="presParOf" srcId="{C80DADD3-B149-4BE6-9801-AA9AA40A6DBB}" destId="{7EE7FC5A-38D9-47C7-9677-6E772FFAB966}" srcOrd="2" destOrd="0" presId="urn:microsoft.com/office/officeart/2018/2/layout/IconVerticalSolidList"/>
    <dgm:cxn modelId="{81F40B67-3423-4031-AE74-93D553C883E9}" type="presParOf" srcId="{C80DADD3-B149-4BE6-9801-AA9AA40A6DBB}" destId="{A9E3BA34-5D04-4C7D-BB8F-6248A5A56D1C}" srcOrd="3" destOrd="0" presId="urn:microsoft.com/office/officeart/2018/2/layout/IconVerticalSolidList"/>
    <dgm:cxn modelId="{58D3EA71-E440-477D-A2EB-AC596B2FD3EE}" type="presParOf" srcId="{C80DADD3-B149-4BE6-9801-AA9AA40A6DBB}" destId="{43ED1A48-ECFF-4DDA-8619-E9410DFC9162}" srcOrd="4" destOrd="0" presId="urn:microsoft.com/office/officeart/2018/2/layout/IconVerticalSolidList"/>
    <dgm:cxn modelId="{75CE82D1-86A7-4E5F-A607-2C6F951D5AE7}" type="presParOf" srcId="{D133E4A0-4B9C-4989-9E01-93E82F39ADA8}" destId="{DF0AA201-4EF9-4542-9505-9A8FB3FD8CBE}" srcOrd="3" destOrd="0" presId="urn:microsoft.com/office/officeart/2018/2/layout/IconVerticalSolidList"/>
    <dgm:cxn modelId="{4B1D13FC-E306-40D8-86EA-4892811D5C7F}" type="presParOf" srcId="{D133E4A0-4B9C-4989-9E01-93E82F39ADA8}" destId="{32B1C2E9-817A-4244-8E3E-7F8C18D83260}" srcOrd="4" destOrd="0" presId="urn:microsoft.com/office/officeart/2018/2/layout/IconVerticalSolidList"/>
    <dgm:cxn modelId="{EEA4C51F-57AE-4EA8-98A8-4B49EB6074DC}" type="presParOf" srcId="{32B1C2E9-817A-4244-8E3E-7F8C18D83260}" destId="{74E5FE29-9F6F-4C1C-AF0B-1B0D3486D905}" srcOrd="0" destOrd="0" presId="urn:microsoft.com/office/officeart/2018/2/layout/IconVerticalSolidList"/>
    <dgm:cxn modelId="{EBC06A5A-67B3-429C-A96E-D01A6A5492EF}" type="presParOf" srcId="{32B1C2E9-817A-4244-8E3E-7F8C18D83260}" destId="{40882F88-19EE-497A-99E4-E7998C003C9B}" srcOrd="1" destOrd="0" presId="urn:microsoft.com/office/officeart/2018/2/layout/IconVerticalSolidList"/>
    <dgm:cxn modelId="{265189ED-5031-4050-AE78-05840DC1EA2D}" type="presParOf" srcId="{32B1C2E9-817A-4244-8E3E-7F8C18D83260}" destId="{498B2019-4009-42DB-B6BE-8EB6840739DA}" srcOrd="2" destOrd="0" presId="urn:microsoft.com/office/officeart/2018/2/layout/IconVerticalSolidList"/>
    <dgm:cxn modelId="{75E0750F-3F67-41FA-A65D-1388E37180D2}" type="presParOf" srcId="{32B1C2E9-817A-4244-8E3E-7F8C18D83260}" destId="{369C50C6-9BA3-42E9-8D5F-D70E1AE9EACF}" srcOrd="3" destOrd="0" presId="urn:microsoft.com/office/officeart/2018/2/layout/IconVerticalSolidList"/>
    <dgm:cxn modelId="{58A8F243-B335-46E6-813C-DDD483FFB24B}" type="presParOf" srcId="{D133E4A0-4B9C-4989-9E01-93E82F39ADA8}" destId="{2F1C43FC-5BCB-4C81-9354-03F6B06187A3}" srcOrd="5" destOrd="0" presId="urn:microsoft.com/office/officeart/2018/2/layout/IconVerticalSolidList"/>
    <dgm:cxn modelId="{58FAE04F-32BF-45D0-AA88-FFC154835160}" type="presParOf" srcId="{D133E4A0-4B9C-4989-9E01-93E82F39ADA8}" destId="{C629557F-5D03-460E-9402-E6D1EB916B56}" srcOrd="6" destOrd="0" presId="urn:microsoft.com/office/officeart/2018/2/layout/IconVerticalSolidList"/>
    <dgm:cxn modelId="{15CFE740-4771-4EE0-974A-0C78ADB49274}" type="presParOf" srcId="{C629557F-5D03-460E-9402-E6D1EB916B56}" destId="{4F0FB81C-928C-4882-9B2B-52B5BCB6C79F}" srcOrd="0" destOrd="0" presId="urn:microsoft.com/office/officeart/2018/2/layout/IconVerticalSolidList"/>
    <dgm:cxn modelId="{FC00CC3B-17EB-4BA7-9522-D7F918BA1C15}" type="presParOf" srcId="{C629557F-5D03-460E-9402-E6D1EB916B56}" destId="{7C785F47-F39F-452B-BB06-F6F53397BBCE}" srcOrd="1" destOrd="0" presId="urn:microsoft.com/office/officeart/2018/2/layout/IconVerticalSolidList"/>
    <dgm:cxn modelId="{67DF335C-5292-4A2C-A05E-8F80877D1999}" type="presParOf" srcId="{C629557F-5D03-460E-9402-E6D1EB916B56}" destId="{5F27DF60-AB26-4E53-B191-8383195288BD}" srcOrd="2" destOrd="0" presId="urn:microsoft.com/office/officeart/2018/2/layout/IconVerticalSolidList"/>
    <dgm:cxn modelId="{E9587B0B-1F81-4DF5-9FCF-B6DDF1A4F497}" type="presParOf" srcId="{C629557F-5D03-460E-9402-E6D1EB916B56}" destId="{039FFEC8-F670-47CD-842D-E089832F49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48206B-A9DF-472A-BDFD-05FC8FFA4FB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BA4E042-144F-418D-A883-F166F691BF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Data Pre-Processing – Data Partitioning into Training &amp; Validation Datasets, Converting Categorical Variables to Numeric, and Data Normalization.</a:t>
          </a:r>
          <a:endParaRPr lang="en-US" sz="1400" dirty="0"/>
        </a:p>
      </dgm:t>
    </dgm:pt>
    <dgm:pt modelId="{ED3294A6-87F1-474C-B198-6F542E202E4E}" type="parTrans" cxnId="{DA532C93-ADC7-4165-9B5D-E0A60A0232B2}">
      <dgm:prSet/>
      <dgm:spPr/>
      <dgm:t>
        <a:bodyPr/>
        <a:lstStyle/>
        <a:p>
          <a:endParaRPr lang="en-US"/>
        </a:p>
      </dgm:t>
    </dgm:pt>
    <dgm:pt modelId="{D313C18F-B634-420B-B7EF-7574860159BB}" type="sibTrans" cxnId="{DA532C93-ADC7-4165-9B5D-E0A60A0232B2}">
      <dgm:prSet/>
      <dgm:spPr/>
      <dgm:t>
        <a:bodyPr/>
        <a:lstStyle/>
        <a:p>
          <a:endParaRPr lang="en-US"/>
        </a:p>
      </dgm:t>
    </dgm:pt>
    <dgm:pt modelId="{D7EB07BA-B4E2-4109-A836-CE935F7066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Model Parameters – Hidden Layers = 4, Threshold = 0.001, Learning Rate = 0.05, </a:t>
          </a:r>
          <a:r>
            <a:rPr lang="en-IN" sz="1400" dirty="0" err="1"/>
            <a:t>StepMax</a:t>
          </a:r>
          <a:r>
            <a:rPr lang="en-IN" sz="1400" dirty="0"/>
            <a:t> = 50000. </a:t>
          </a:r>
        </a:p>
        <a:p>
          <a:pPr>
            <a:lnSpc>
              <a:spcPct val="100000"/>
            </a:lnSpc>
          </a:pPr>
          <a:r>
            <a:rPr lang="en-IN" sz="1400" dirty="0"/>
            <a:t>Trial and error methods were used to select the parameters. Start with the ideal values and adjust until the model converges.</a:t>
          </a:r>
          <a:endParaRPr lang="en-US" sz="1400" dirty="0"/>
        </a:p>
      </dgm:t>
    </dgm:pt>
    <dgm:pt modelId="{971193BD-7BA5-4195-96E4-1F49A408736D}" type="parTrans" cxnId="{3F642BAE-9950-409E-A6D0-07F4286C1300}">
      <dgm:prSet/>
      <dgm:spPr/>
      <dgm:t>
        <a:bodyPr/>
        <a:lstStyle/>
        <a:p>
          <a:endParaRPr lang="en-US"/>
        </a:p>
      </dgm:t>
    </dgm:pt>
    <dgm:pt modelId="{DF8CBEDA-5ECA-41D7-8693-7C28671EF2B0}" type="sibTrans" cxnId="{3F642BAE-9950-409E-A6D0-07F4286C1300}">
      <dgm:prSet/>
      <dgm:spPr/>
      <dgm:t>
        <a:bodyPr/>
        <a:lstStyle/>
        <a:p>
          <a:endParaRPr lang="en-US"/>
        </a:p>
      </dgm:t>
    </dgm:pt>
    <dgm:pt modelId="{3891946E-EF7A-41F1-9CB9-C5D34323DDB7}">
      <dgm:prSet custT="1"/>
      <dgm:spPr/>
      <dgm:t>
        <a:bodyPr/>
        <a:lstStyle/>
        <a:p>
          <a:pPr>
            <a:lnSpc>
              <a:spcPct val="100000"/>
            </a:lnSpc>
          </a:pPr>
          <a:endParaRPr lang="en-IN" sz="1400" dirty="0"/>
        </a:p>
        <a:p>
          <a:pPr>
            <a:lnSpc>
              <a:spcPct val="100000"/>
            </a:lnSpc>
          </a:pPr>
          <a:r>
            <a:rPr lang="en-IN" sz="1400" dirty="0"/>
            <a:t>Calculated the Confusion Matrix which gave the Accuracy – 84.79%.</a:t>
          </a:r>
          <a:endParaRPr lang="en-US" sz="1400" dirty="0"/>
        </a:p>
      </dgm:t>
    </dgm:pt>
    <dgm:pt modelId="{C41C648C-9054-4FCC-A68B-AE08040D7652}" type="parTrans" cxnId="{D724A174-E389-4DF4-ACE4-8753297AE538}">
      <dgm:prSet/>
      <dgm:spPr/>
      <dgm:t>
        <a:bodyPr/>
        <a:lstStyle/>
        <a:p>
          <a:endParaRPr lang="en-US"/>
        </a:p>
      </dgm:t>
    </dgm:pt>
    <dgm:pt modelId="{1D0D5F98-0F1F-4C27-AEB0-97AF908CBC87}" type="sibTrans" cxnId="{D724A174-E389-4DF4-ACE4-8753297AE538}">
      <dgm:prSet/>
      <dgm:spPr/>
      <dgm:t>
        <a:bodyPr/>
        <a:lstStyle/>
        <a:p>
          <a:endParaRPr lang="en-US"/>
        </a:p>
      </dgm:t>
    </dgm:pt>
    <dgm:pt modelId="{A8BD19B9-E60B-44E6-AE41-E86E74C4F8AF}" type="pres">
      <dgm:prSet presAssocID="{7B48206B-A9DF-472A-BDFD-05FC8FFA4FB1}" presName="vert0" presStyleCnt="0">
        <dgm:presLayoutVars>
          <dgm:dir/>
          <dgm:animOne val="branch"/>
          <dgm:animLvl val="lvl"/>
        </dgm:presLayoutVars>
      </dgm:prSet>
      <dgm:spPr/>
    </dgm:pt>
    <dgm:pt modelId="{40155C37-E251-4F9E-B885-75B63866D198}" type="pres">
      <dgm:prSet presAssocID="{6BA4E042-144F-418D-A883-F166F691BF4F}" presName="thickLine" presStyleLbl="alignNode1" presStyleIdx="0" presStyleCnt="3"/>
      <dgm:spPr/>
    </dgm:pt>
    <dgm:pt modelId="{0A6C29D5-73F5-48F6-B5DF-F5D5B34448DA}" type="pres">
      <dgm:prSet presAssocID="{6BA4E042-144F-418D-A883-F166F691BF4F}" presName="horz1" presStyleCnt="0"/>
      <dgm:spPr/>
    </dgm:pt>
    <dgm:pt modelId="{E982C3D5-2F18-4B04-B19D-155D5016931A}" type="pres">
      <dgm:prSet presAssocID="{6BA4E042-144F-418D-A883-F166F691BF4F}" presName="tx1" presStyleLbl="revTx" presStyleIdx="0" presStyleCnt="3"/>
      <dgm:spPr/>
    </dgm:pt>
    <dgm:pt modelId="{35C8E8B4-FEAC-4CE2-9FAA-B26E20770062}" type="pres">
      <dgm:prSet presAssocID="{6BA4E042-144F-418D-A883-F166F691BF4F}" presName="vert1" presStyleCnt="0"/>
      <dgm:spPr/>
    </dgm:pt>
    <dgm:pt modelId="{1B66B377-8652-416A-BABF-CF47B4E85A38}" type="pres">
      <dgm:prSet presAssocID="{D7EB07BA-B4E2-4109-A836-CE935F70667D}" presName="thickLine" presStyleLbl="alignNode1" presStyleIdx="1" presStyleCnt="3"/>
      <dgm:spPr/>
    </dgm:pt>
    <dgm:pt modelId="{66B638B1-4C77-4C66-9FD8-73D4CA3F279F}" type="pres">
      <dgm:prSet presAssocID="{D7EB07BA-B4E2-4109-A836-CE935F70667D}" presName="horz1" presStyleCnt="0"/>
      <dgm:spPr/>
    </dgm:pt>
    <dgm:pt modelId="{7DFFABFC-42A2-4172-977B-F149F100D705}" type="pres">
      <dgm:prSet presAssocID="{D7EB07BA-B4E2-4109-A836-CE935F70667D}" presName="tx1" presStyleLbl="revTx" presStyleIdx="1" presStyleCnt="3" custScaleY="125875"/>
      <dgm:spPr/>
    </dgm:pt>
    <dgm:pt modelId="{1B79C453-770F-4B4C-ABD6-186D455CB30C}" type="pres">
      <dgm:prSet presAssocID="{D7EB07BA-B4E2-4109-A836-CE935F70667D}" presName="vert1" presStyleCnt="0"/>
      <dgm:spPr/>
    </dgm:pt>
    <dgm:pt modelId="{E5EADD61-09C1-45E2-978D-C69EA2B6463B}" type="pres">
      <dgm:prSet presAssocID="{3891946E-EF7A-41F1-9CB9-C5D34323DDB7}" presName="thickLine" presStyleLbl="alignNode1" presStyleIdx="2" presStyleCnt="3"/>
      <dgm:spPr/>
    </dgm:pt>
    <dgm:pt modelId="{16D778D5-4F6A-4F3B-91F9-03AE6CF29003}" type="pres">
      <dgm:prSet presAssocID="{3891946E-EF7A-41F1-9CB9-C5D34323DDB7}" presName="horz1" presStyleCnt="0"/>
      <dgm:spPr/>
    </dgm:pt>
    <dgm:pt modelId="{8B73C898-EE4E-4BA3-9114-870B0076DAD2}" type="pres">
      <dgm:prSet presAssocID="{3891946E-EF7A-41F1-9CB9-C5D34323DDB7}" presName="tx1" presStyleLbl="revTx" presStyleIdx="2" presStyleCnt="3"/>
      <dgm:spPr/>
    </dgm:pt>
    <dgm:pt modelId="{CD96A784-F060-438A-88AE-4787AE347E08}" type="pres">
      <dgm:prSet presAssocID="{3891946E-EF7A-41F1-9CB9-C5D34323DDB7}" presName="vert1" presStyleCnt="0"/>
      <dgm:spPr/>
    </dgm:pt>
  </dgm:ptLst>
  <dgm:cxnLst>
    <dgm:cxn modelId="{C7DB9D42-15D3-4F76-89B7-8E183D3FD9EB}" type="presOf" srcId="{6BA4E042-144F-418D-A883-F166F691BF4F}" destId="{E982C3D5-2F18-4B04-B19D-155D5016931A}" srcOrd="0" destOrd="0" presId="urn:microsoft.com/office/officeart/2008/layout/LinedList"/>
    <dgm:cxn modelId="{D724A174-E389-4DF4-ACE4-8753297AE538}" srcId="{7B48206B-A9DF-472A-BDFD-05FC8FFA4FB1}" destId="{3891946E-EF7A-41F1-9CB9-C5D34323DDB7}" srcOrd="2" destOrd="0" parTransId="{C41C648C-9054-4FCC-A68B-AE08040D7652}" sibTransId="{1D0D5F98-0F1F-4C27-AEB0-97AF908CBC87}"/>
    <dgm:cxn modelId="{8D3EBC90-AB97-4970-9F65-27474BDB59CB}" type="presOf" srcId="{3891946E-EF7A-41F1-9CB9-C5D34323DDB7}" destId="{8B73C898-EE4E-4BA3-9114-870B0076DAD2}" srcOrd="0" destOrd="0" presId="urn:microsoft.com/office/officeart/2008/layout/LinedList"/>
    <dgm:cxn modelId="{DA532C93-ADC7-4165-9B5D-E0A60A0232B2}" srcId="{7B48206B-A9DF-472A-BDFD-05FC8FFA4FB1}" destId="{6BA4E042-144F-418D-A883-F166F691BF4F}" srcOrd="0" destOrd="0" parTransId="{ED3294A6-87F1-474C-B198-6F542E202E4E}" sibTransId="{D313C18F-B634-420B-B7EF-7574860159BB}"/>
    <dgm:cxn modelId="{3F642BAE-9950-409E-A6D0-07F4286C1300}" srcId="{7B48206B-A9DF-472A-BDFD-05FC8FFA4FB1}" destId="{D7EB07BA-B4E2-4109-A836-CE935F70667D}" srcOrd="1" destOrd="0" parTransId="{971193BD-7BA5-4195-96E4-1F49A408736D}" sibTransId="{DF8CBEDA-5ECA-41D7-8693-7C28671EF2B0}"/>
    <dgm:cxn modelId="{2E6DB1B9-04FE-4108-8889-A9C37DFB9DF9}" type="presOf" srcId="{7B48206B-A9DF-472A-BDFD-05FC8FFA4FB1}" destId="{A8BD19B9-E60B-44E6-AE41-E86E74C4F8AF}" srcOrd="0" destOrd="0" presId="urn:microsoft.com/office/officeart/2008/layout/LinedList"/>
    <dgm:cxn modelId="{B4AF76C8-5725-4ACD-8C9A-E9779795C87E}" type="presOf" srcId="{D7EB07BA-B4E2-4109-A836-CE935F70667D}" destId="{7DFFABFC-42A2-4172-977B-F149F100D705}" srcOrd="0" destOrd="0" presId="urn:microsoft.com/office/officeart/2008/layout/LinedList"/>
    <dgm:cxn modelId="{CE7691D3-D2E3-40DD-A069-47BE85B12F3C}" type="presParOf" srcId="{A8BD19B9-E60B-44E6-AE41-E86E74C4F8AF}" destId="{40155C37-E251-4F9E-B885-75B63866D198}" srcOrd="0" destOrd="0" presId="urn:microsoft.com/office/officeart/2008/layout/LinedList"/>
    <dgm:cxn modelId="{EFD2BD52-F033-400C-8601-7E4BCFEBEEBE}" type="presParOf" srcId="{A8BD19B9-E60B-44E6-AE41-E86E74C4F8AF}" destId="{0A6C29D5-73F5-48F6-B5DF-F5D5B34448DA}" srcOrd="1" destOrd="0" presId="urn:microsoft.com/office/officeart/2008/layout/LinedList"/>
    <dgm:cxn modelId="{6C46429B-FFC2-4A50-86FF-AAC9E70F4FB9}" type="presParOf" srcId="{0A6C29D5-73F5-48F6-B5DF-F5D5B34448DA}" destId="{E982C3D5-2F18-4B04-B19D-155D5016931A}" srcOrd="0" destOrd="0" presId="urn:microsoft.com/office/officeart/2008/layout/LinedList"/>
    <dgm:cxn modelId="{4E02BF4A-6E15-435B-9A38-81080FA7E247}" type="presParOf" srcId="{0A6C29D5-73F5-48F6-B5DF-F5D5B34448DA}" destId="{35C8E8B4-FEAC-4CE2-9FAA-B26E20770062}" srcOrd="1" destOrd="0" presId="urn:microsoft.com/office/officeart/2008/layout/LinedList"/>
    <dgm:cxn modelId="{B2CEA06D-3AE1-4EB7-9A44-08DEF6D868A9}" type="presParOf" srcId="{A8BD19B9-E60B-44E6-AE41-E86E74C4F8AF}" destId="{1B66B377-8652-416A-BABF-CF47B4E85A38}" srcOrd="2" destOrd="0" presId="urn:microsoft.com/office/officeart/2008/layout/LinedList"/>
    <dgm:cxn modelId="{31FBD9B0-EF1A-48E2-8CE6-E3CE796EEAF7}" type="presParOf" srcId="{A8BD19B9-E60B-44E6-AE41-E86E74C4F8AF}" destId="{66B638B1-4C77-4C66-9FD8-73D4CA3F279F}" srcOrd="3" destOrd="0" presId="urn:microsoft.com/office/officeart/2008/layout/LinedList"/>
    <dgm:cxn modelId="{817F0AB6-E3B9-4A48-9987-F05EA9CDD4AD}" type="presParOf" srcId="{66B638B1-4C77-4C66-9FD8-73D4CA3F279F}" destId="{7DFFABFC-42A2-4172-977B-F149F100D705}" srcOrd="0" destOrd="0" presId="urn:microsoft.com/office/officeart/2008/layout/LinedList"/>
    <dgm:cxn modelId="{BFAD0D7F-3DA5-48CE-AE6C-FA8C2541B533}" type="presParOf" srcId="{66B638B1-4C77-4C66-9FD8-73D4CA3F279F}" destId="{1B79C453-770F-4B4C-ABD6-186D455CB30C}" srcOrd="1" destOrd="0" presId="urn:microsoft.com/office/officeart/2008/layout/LinedList"/>
    <dgm:cxn modelId="{48709014-3D02-4559-8547-73B1029F4A5D}" type="presParOf" srcId="{A8BD19B9-E60B-44E6-AE41-E86E74C4F8AF}" destId="{E5EADD61-09C1-45E2-978D-C69EA2B6463B}" srcOrd="4" destOrd="0" presId="urn:microsoft.com/office/officeart/2008/layout/LinedList"/>
    <dgm:cxn modelId="{BA10B619-8B39-48B8-A79C-B43DF007EED3}" type="presParOf" srcId="{A8BD19B9-E60B-44E6-AE41-E86E74C4F8AF}" destId="{16D778D5-4F6A-4F3B-91F9-03AE6CF29003}" srcOrd="5" destOrd="0" presId="urn:microsoft.com/office/officeart/2008/layout/LinedList"/>
    <dgm:cxn modelId="{82B65AB7-C909-4393-A589-F0F3859445F6}" type="presParOf" srcId="{16D778D5-4F6A-4F3B-91F9-03AE6CF29003}" destId="{8B73C898-EE4E-4BA3-9114-870B0076DAD2}" srcOrd="0" destOrd="0" presId="urn:microsoft.com/office/officeart/2008/layout/LinedList"/>
    <dgm:cxn modelId="{9CA37EAF-BEAB-41A2-9AFC-CF4C216373F1}" type="presParOf" srcId="{16D778D5-4F6A-4F3B-91F9-03AE6CF29003}" destId="{CD96A784-F060-438A-88AE-4787AE347E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B3592E-E384-4951-9A76-F00E3F466EB1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1039C2B-D8BC-4133-929F-CC71D50714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According to the model, Origin location, Flight Duration, Extra Baggage, Sales Channel, and Length of Stay were the top 5 factors that had the most predictive power/importance in predicting </a:t>
          </a:r>
          <a:r>
            <a:rPr lang="en-IN" dirty="0"/>
            <a:t>whether the customer would complete the booking or not.</a:t>
          </a:r>
          <a:endParaRPr lang="en-US" dirty="0"/>
        </a:p>
      </dgm:t>
    </dgm:pt>
    <dgm:pt modelId="{190F9D8B-FCB9-4171-B9A2-40AD1C8DA64C}" type="parTrans" cxnId="{7CD2422B-76EF-4CEF-B8A1-A5EC83B87724}">
      <dgm:prSet/>
      <dgm:spPr/>
      <dgm:t>
        <a:bodyPr/>
        <a:lstStyle/>
        <a:p>
          <a:endParaRPr lang="en-US"/>
        </a:p>
      </dgm:t>
    </dgm:pt>
    <dgm:pt modelId="{B924B157-037A-4971-9D17-F5DA96F93283}" type="sibTrans" cxnId="{7CD2422B-76EF-4CEF-B8A1-A5EC83B87724}">
      <dgm:prSet/>
      <dgm:spPr/>
      <dgm:t>
        <a:bodyPr/>
        <a:lstStyle/>
        <a:p>
          <a:endParaRPr lang="en-US"/>
        </a:p>
      </dgm:t>
    </dgm:pt>
    <dgm:pt modelId="{908AE183-03B7-4A1C-8B3B-631F68D06D0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Both the models (Random Forest &amp; Logistic Regression) generate the same list of the Top 5 variables of importance.</a:t>
          </a:r>
          <a:endParaRPr lang="en-US"/>
        </a:p>
      </dgm:t>
    </dgm:pt>
    <dgm:pt modelId="{8436F426-3311-43C3-857A-D00111F4ECA4}" type="parTrans" cxnId="{988698B0-B2BE-4375-AB85-E88FC04FD731}">
      <dgm:prSet/>
      <dgm:spPr/>
      <dgm:t>
        <a:bodyPr/>
        <a:lstStyle/>
        <a:p>
          <a:endParaRPr lang="en-US"/>
        </a:p>
      </dgm:t>
    </dgm:pt>
    <dgm:pt modelId="{C49F96EC-0BE1-4FA5-BAAA-A48F4D87F2A5}" type="sibTrans" cxnId="{988698B0-B2BE-4375-AB85-E88FC04FD731}">
      <dgm:prSet/>
      <dgm:spPr/>
      <dgm:t>
        <a:bodyPr/>
        <a:lstStyle/>
        <a:p>
          <a:endParaRPr lang="en-US"/>
        </a:p>
      </dgm:t>
    </dgm:pt>
    <dgm:pt modelId="{9FF11076-C30B-48D1-A3D0-4A5C8F64E72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Given the customer information we can predict whether the customer will book the holiday/ticket.</a:t>
          </a:r>
          <a:endParaRPr lang="en-US"/>
        </a:p>
      </dgm:t>
    </dgm:pt>
    <dgm:pt modelId="{7CAD4F3B-15D4-42DB-A4BB-8048E78408FC}" type="parTrans" cxnId="{752CDC73-D2A6-4241-95AF-E892AD7CB783}">
      <dgm:prSet/>
      <dgm:spPr/>
      <dgm:t>
        <a:bodyPr/>
        <a:lstStyle/>
        <a:p>
          <a:endParaRPr lang="en-US"/>
        </a:p>
      </dgm:t>
    </dgm:pt>
    <dgm:pt modelId="{5AFAB434-77BE-4C5B-888F-6628C2CFD657}" type="sibTrans" cxnId="{752CDC73-D2A6-4241-95AF-E892AD7CB783}">
      <dgm:prSet/>
      <dgm:spPr/>
      <dgm:t>
        <a:bodyPr/>
        <a:lstStyle/>
        <a:p>
          <a:endParaRPr lang="en-US"/>
        </a:p>
      </dgm:t>
    </dgm:pt>
    <dgm:pt modelId="{BA2646F4-D91A-4F0B-8125-2164B1685AAA}" type="pres">
      <dgm:prSet presAssocID="{28B3592E-E384-4951-9A76-F00E3F466EB1}" presName="linear" presStyleCnt="0">
        <dgm:presLayoutVars>
          <dgm:animLvl val="lvl"/>
          <dgm:resizeHandles val="exact"/>
        </dgm:presLayoutVars>
      </dgm:prSet>
      <dgm:spPr/>
    </dgm:pt>
    <dgm:pt modelId="{B195AC2E-D09D-4E93-875E-EF265237ED89}" type="pres">
      <dgm:prSet presAssocID="{71039C2B-D8BC-4133-929F-CC71D50714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0E6ABFC-2871-457D-86FA-AFD223A40C86}" type="pres">
      <dgm:prSet presAssocID="{B924B157-037A-4971-9D17-F5DA96F93283}" presName="spacer" presStyleCnt="0"/>
      <dgm:spPr/>
    </dgm:pt>
    <dgm:pt modelId="{B0DA23F6-80A7-4C9B-8B24-2DC4CC337282}" type="pres">
      <dgm:prSet presAssocID="{908AE183-03B7-4A1C-8B3B-631F68D06D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F85AED9-31EB-4F98-8D73-1AF04827766B}" type="pres">
      <dgm:prSet presAssocID="{C49F96EC-0BE1-4FA5-BAAA-A48F4D87F2A5}" presName="spacer" presStyleCnt="0"/>
      <dgm:spPr/>
    </dgm:pt>
    <dgm:pt modelId="{28BD65E3-F9F6-469E-B22D-062DCC1EE224}" type="pres">
      <dgm:prSet presAssocID="{9FF11076-C30B-48D1-A3D0-4A5C8F64E7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68F0E06-C458-4CDE-ACFE-E9C3582867EF}" type="presOf" srcId="{28B3592E-E384-4951-9A76-F00E3F466EB1}" destId="{BA2646F4-D91A-4F0B-8125-2164B1685AAA}" srcOrd="0" destOrd="0" presId="urn:microsoft.com/office/officeart/2005/8/layout/vList2"/>
    <dgm:cxn modelId="{7CD2422B-76EF-4CEF-B8A1-A5EC83B87724}" srcId="{28B3592E-E384-4951-9A76-F00E3F466EB1}" destId="{71039C2B-D8BC-4133-929F-CC71D50714CA}" srcOrd="0" destOrd="0" parTransId="{190F9D8B-FCB9-4171-B9A2-40AD1C8DA64C}" sibTransId="{B924B157-037A-4971-9D17-F5DA96F93283}"/>
    <dgm:cxn modelId="{8A359937-0F4B-415C-9984-AFB03AE40BD5}" type="presOf" srcId="{908AE183-03B7-4A1C-8B3B-631F68D06D01}" destId="{B0DA23F6-80A7-4C9B-8B24-2DC4CC337282}" srcOrd="0" destOrd="0" presId="urn:microsoft.com/office/officeart/2005/8/layout/vList2"/>
    <dgm:cxn modelId="{7FE6453D-A792-41D9-B99C-582A91195A6D}" type="presOf" srcId="{71039C2B-D8BC-4133-929F-CC71D50714CA}" destId="{B195AC2E-D09D-4E93-875E-EF265237ED89}" srcOrd="0" destOrd="0" presId="urn:microsoft.com/office/officeart/2005/8/layout/vList2"/>
    <dgm:cxn modelId="{752CDC73-D2A6-4241-95AF-E892AD7CB783}" srcId="{28B3592E-E384-4951-9A76-F00E3F466EB1}" destId="{9FF11076-C30B-48D1-A3D0-4A5C8F64E72C}" srcOrd="2" destOrd="0" parTransId="{7CAD4F3B-15D4-42DB-A4BB-8048E78408FC}" sibTransId="{5AFAB434-77BE-4C5B-888F-6628C2CFD657}"/>
    <dgm:cxn modelId="{13DF8275-483C-4028-AFF8-BC4BBD977F6F}" type="presOf" srcId="{9FF11076-C30B-48D1-A3D0-4A5C8F64E72C}" destId="{28BD65E3-F9F6-469E-B22D-062DCC1EE224}" srcOrd="0" destOrd="0" presId="urn:microsoft.com/office/officeart/2005/8/layout/vList2"/>
    <dgm:cxn modelId="{988698B0-B2BE-4375-AB85-E88FC04FD731}" srcId="{28B3592E-E384-4951-9A76-F00E3F466EB1}" destId="{908AE183-03B7-4A1C-8B3B-631F68D06D01}" srcOrd="1" destOrd="0" parTransId="{8436F426-3311-43C3-857A-D00111F4ECA4}" sibTransId="{C49F96EC-0BE1-4FA5-BAAA-A48F4D87F2A5}"/>
    <dgm:cxn modelId="{A0665436-2F65-4EFA-8AF6-68ECF1C4E44A}" type="presParOf" srcId="{BA2646F4-D91A-4F0B-8125-2164B1685AAA}" destId="{B195AC2E-D09D-4E93-875E-EF265237ED89}" srcOrd="0" destOrd="0" presId="urn:microsoft.com/office/officeart/2005/8/layout/vList2"/>
    <dgm:cxn modelId="{3F37600B-132A-4F21-8F7E-3D5D0DE76122}" type="presParOf" srcId="{BA2646F4-D91A-4F0B-8125-2164B1685AAA}" destId="{00E6ABFC-2871-457D-86FA-AFD223A40C86}" srcOrd="1" destOrd="0" presId="urn:microsoft.com/office/officeart/2005/8/layout/vList2"/>
    <dgm:cxn modelId="{C3350865-26B2-4E0B-9AAE-56E9F05EAB3C}" type="presParOf" srcId="{BA2646F4-D91A-4F0B-8125-2164B1685AAA}" destId="{B0DA23F6-80A7-4C9B-8B24-2DC4CC337282}" srcOrd="2" destOrd="0" presId="urn:microsoft.com/office/officeart/2005/8/layout/vList2"/>
    <dgm:cxn modelId="{E166F700-F432-4509-8344-02A31086B053}" type="presParOf" srcId="{BA2646F4-D91A-4F0B-8125-2164B1685AAA}" destId="{9F85AED9-31EB-4F98-8D73-1AF04827766B}" srcOrd="3" destOrd="0" presId="urn:microsoft.com/office/officeart/2005/8/layout/vList2"/>
    <dgm:cxn modelId="{6E5B716D-C72F-4DFD-875A-65BFF1C73999}" type="presParOf" srcId="{BA2646F4-D91A-4F0B-8125-2164B1685AAA}" destId="{28BD65E3-F9F6-469E-B22D-062DCC1EE2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5635A0-B3FB-42B6-A18A-755720E7A227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DE8984F-6C6D-4FA3-9710-94F7886ECF57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Masters in Business Analytics &amp; Artificial Intelligence </a:t>
          </a:r>
        </a:p>
        <a:p>
          <a:r>
            <a:rPr lang="en-US" sz="1200" b="1">
              <a:solidFill>
                <a:schemeClr val="bg1"/>
              </a:solidFill>
            </a:rPr>
            <a:t>Experience </a:t>
          </a:r>
          <a:r>
            <a:rPr lang="en-IN" sz="1200" b="1">
              <a:solidFill>
                <a:schemeClr val="bg1"/>
              </a:solidFill>
            </a:rPr>
            <a:t>BI tools Power BI and Tableau</a:t>
          </a:r>
          <a:endParaRPr lang="en-US" sz="1200" b="1" dirty="0">
            <a:solidFill>
              <a:schemeClr val="bg1"/>
            </a:solidFill>
          </a:endParaRPr>
        </a:p>
      </dgm:t>
    </dgm:pt>
    <dgm:pt modelId="{FA7320D0-95AD-4F0F-883E-6FA43783B064}" type="parTrans" cxnId="{8FF34BBE-3A1A-43AE-ADF1-A8E6128F8150}">
      <dgm:prSet/>
      <dgm:spPr/>
      <dgm:t>
        <a:bodyPr/>
        <a:lstStyle/>
        <a:p>
          <a:endParaRPr lang="en-US"/>
        </a:p>
      </dgm:t>
    </dgm:pt>
    <dgm:pt modelId="{338EC666-932E-45E2-8CB8-ADD8CEF8F7E4}" type="sibTrans" cxnId="{8FF34BBE-3A1A-43AE-ADF1-A8E6128F8150}">
      <dgm:prSet/>
      <dgm:spPr/>
      <dgm:t>
        <a:bodyPr/>
        <a:lstStyle/>
        <a:p>
          <a:endParaRPr lang="en-US"/>
        </a:p>
      </dgm:t>
    </dgm:pt>
    <dgm:pt modelId="{CC663D5C-7163-4088-80C1-28E99A510F06}">
      <dgm:prSet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3 years of work experience in the field of Data Analytics at Vodafone working on Qlik, Alteryx Designer, Gallery, and Server.</a:t>
          </a:r>
        </a:p>
      </dgm:t>
    </dgm:pt>
    <dgm:pt modelId="{82453641-1FEA-4493-AD20-1283F26CE06B}" type="parTrans" cxnId="{1E6A6F3D-9D0F-4AA6-AD65-90F1EC57F2FC}">
      <dgm:prSet/>
      <dgm:spPr/>
      <dgm:t>
        <a:bodyPr/>
        <a:lstStyle/>
        <a:p>
          <a:endParaRPr lang="en-US"/>
        </a:p>
      </dgm:t>
    </dgm:pt>
    <dgm:pt modelId="{5FE30400-92BB-4A11-B643-29F72FA8F214}" type="sibTrans" cxnId="{1E6A6F3D-9D0F-4AA6-AD65-90F1EC57F2FC}">
      <dgm:prSet/>
      <dgm:spPr/>
      <dgm:t>
        <a:bodyPr/>
        <a:lstStyle/>
        <a:p>
          <a:endParaRPr lang="en-US"/>
        </a:p>
      </dgm:t>
    </dgm:pt>
    <dgm:pt modelId="{E938F6D1-2274-4239-8AD9-64A15211C469}">
      <dgm:prSet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Experience working on projects related to Airlines/freight forwarding. I can anticipate the type of work I will be doing. Less Supervision. I stay in Dallas. Can work from DFW office.</a:t>
          </a:r>
        </a:p>
      </dgm:t>
    </dgm:pt>
    <dgm:pt modelId="{73D3A5A0-057D-4414-AFBB-151EAACD2D10}" type="parTrans" cxnId="{C670F696-408A-4C2A-A7E1-7C71F19B10E4}">
      <dgm:prSet/>
      <dgm:spPr/>
      <dgm:t>
        <a:bodyPr/>
        <a:lstStyle/>
        <a:p>
          <a:endParaRPr lang="en-US"/>
        </a:p>
      </dgm:t>
    </dgm:pt>
    <dgm:pt modelId="{6D658581-4DA8-4AFF-A7E4-5A7C84044969}" type="sibTrans" cxnId="{C670F696-408A-4C2A-A7E1-7C71F19B10E4}">
      <dgm:prSet/>
      <dgm:spPr/>
      <dgm:t>
        <a:bodyPr/>
        <a:lstStyle/>
        <a:p>
          <a:endParaRPr lang="en-US"/>
        </a:p>
      </dgm:t>
    </dgm:pt>
    <dgm:pt modelId="{83AE4B30-0DB6-4753-8B5A-CAF0E63A3BAE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Work Experience in Logistics &amp; Supply Chain (LG Electronics &amp; at an EV based start-up).</a:t>
          </a:r>
          <a:endParaRPr lang="en-US" sz="1200" b="1" dirty="0">
            <a:solidFill>
              <a:schemeClr val="bg1"/>
            </a:solidFill>
          </a:endParaRPr>
        </a:p>
      </dgm:t>
    </dgm:pt>
    <dgm:pt modelId="{6DE84841-AD0F-462C-B995-F77B0EE4E2A3}" type="parTrans" cxnId="{D47CF0FB-1EE1-40D1-BB2C-EF1B6A18960C}">
      <dgm:prSet/>
      <dgm:spPr/>
      <dgm:t>
        <a:bodyPr/>
        <a:lstStyle/>
        <a:p>
          <a:endParaRPr lang="en-US"/>
        </a:p>
      </dgm:t>
    </dgm:pt>
    <dgm:pt modelId="{2BBFCE59-FD82-4500-88C9-1B5435D186CB}" type="sibTrans" cxnId="{D47CF0FB-1EE1-40D1-BB2C-EF1B6A18960C}">
      <dgm:prSet/>
      <dgm:spPr/>
      <dgm:t>
        <a:bodyPr/>
        <a:lstStyle/>
        <a:p>
          <a:endParaRPr lang="en-US"/>
        </a:p>
      </dgm:t>
    </dgm:pt>
    <dgm:pt modelId="{C49BB752-D31E-4E3B-BA92-B2E34BC021F6}">
      <dgm:prSet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Experience in R, Python, and SQL programming, Excel &amp; PowerPoint</a:t>
          </a:r>
        </a:p>
      </dgm:t>
    </dgm:pt>
    <dgm:pt modelId="{3544C6AC-C676-4F23-852F-F434AAE8AF52}" type="parTrans" cxnId="{19F30299-BFDA-4189-958E-1290992D2910}">
      <dgm:prSet/>
      <dgm:spPr/>
      <dgm:t>
        <a:bodyPr/>
        <a:lstStyle/>
        <a:p>
          <a:endParaRPr lang="en-US"/>
        </a:p>
      </dgm:t>
    </dgm:pt>
    <dgm:pt modelId="{47E31A24-650B-4EDF-B8E9-5611DA840180}" type="sibTrans" cxnId="{19F30299-BFDA-4189-958E-1290992D2910}">
      <dgm:prSet/>
      <dgm:spPr/>
      <dgm:t>
        <a:bodyPr/>
        <a:lstStyle/>
        <a:p>
          <a:endParaRPr lang="en-US"/>
        </a:p>
      </dgm:t>
    </dgm:pt>
    <dgm:pt modelId="{0B909EBC-F447-4B0C-8168-548D88220130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Research Projects &amp; Publications based on AI/ML</a:t>
          </a:r>
          <a:endParaRPr lang="en-US" sz="1200" b="1" dirty="0">
            <a:solidFill>
              <a:schemeClr val="bg1"/>
            </a:solidFill>
          </a:endParaRPr>
        </a:p>
      </dgm:t>
    </dgm:pt>
    <dgm:pt modelId="{37A78CA4-97E4-46DA-BB92-131D3E00F004}" type="parTrans" cxnId="{91F9D585-F53F-40A0-B61E-B643EA8E01BB}">
      <dgm:prSet/>
      <dgm:spPr/>
      <dgm:t>
        <a:bodyPr/>
        <a:lstStyle/>
        <a:p>
          <a:endParaRPr lang="en-US"/>
        </a:p>
      </dgm:t>
    </dgm:pt>
    <dgm:pt modelId="{3149E7BF-48CC-4519-A82C-C1966253DB78}" type="sibTrans" cxnId="{91F9D585-F53F-40A0-B61E-B643EA8E01BB}">
      <dgm:prSet/>
      <dgm:spPr/>
      <dgm:t>
        <a:bodyPr/>
        <a:lstStyle/>
        <a:p>
          <a:endParaRPr lang="en-US"/>
        </a:p>
      </dgm:t>
    </dgm:pt>
    <dgm:pt modelId="{EE811C39-851C-47B7-A8A9-D8E65B5751DF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Google Data Analytics Professional Certificate – Half Done</a:t>
          </a:r>
          <a:endParaRPr lang="en-US" sz="1200" b="1" dirty="0">
            <a:solidFill>
              <a:schemeClr val="bg1"/>
            </a:solidFill>
          </a:endParaRPr>
        </a:p>
      </dgm:t>
    </dgm:pt>
    <dgm:pt modelId="{1B5813D8-DB1D-4937-920F-111BF75A84CC}" type="parTrans" cxnId="{F96E83FD-F277-4AE1-9C56-94E2B6A5448A}">
      <dgm:prSet/>
      <dgm:spPr/>
      <dgm:t>
        <a:bodyPr/>
        <a:lstStyle/>
        <a:p>
          <a:endParaRPr lang="en-US"/>
        </a:p>
      </dgm:t>
    </dgm:pt>
    <dgm:pt modelId="{7C31DC5E-E046-4BB0-BC7A-95C00E2EC9B3}" type="sibTrans" cxnId="{F96E83FD-F277-4AE1-9C56-94E2B6A5448A}">
      <dgm:prSet/>
      <dgm:spPr/>
      <dgm:t>
        <a:bodyPr/>
        <a:lstStyle/>
        <a:p>
          <a:endParaRPr lang="en-US"/>
        </a:p>
      </dgm:t>
    </dgm:pt>
    <dgm:pt modelId="{AAE545B8-1C98-4BF3-864B-CFB87056E693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Applied Machine Learning, Applied Deep Learning, Big Data, Prescriptive Analytics, Business Analytics with R, Database Foundations, Advanced Statistics</a:t>
          </a:r>
          <a:endParaRPr lang="en-US" sz="1200" b="1" dirty="0">
            <a:solidFill>
              <a:schemeClr val="bg1"/>
            </a:solidFill>
          </a:endParaRPr>
        </a:p>
      </dgm:t>
    </dgm:pt>
    <dgm:pt modelId="{D99C164B-8B5B-45B2-BA5C-101D677DA748}" type="parTrans" cxnId="{4CA4A0B3-1519-4DF3-BA91-E341B6AF6BEA}">
      <dgm:prSet/>
      <dgm:spPr/>
      <dgm:t>
        <a:bodyPr/>
        <a:lstStyle/>
        <a:p>
          <a:endParaRPr lang="en-US"/>
        </a:p>
      </dgm:t>
    </dgm:pt>
    <dgm:pt modelId="{C4D62D72-A553-476F-985D-5DF043A11980}" type="sibTrans" cxnId="{4CA4A0B3-1519-4DF3-BA91-E341B6AF6BEA}">
      <dgm:prSet/>
      <dgm:spPr/>
      <dgm:t>
        <a:bodyPr/>
        <a:lstStyle/>
        <a:p>
          <a:endParaRPr lang="en-US"/>
        </a:p>
      </dgm:t>
    </dgm:pt>
    <dgm:pt modelId="{6BC190C8-4960-4959-829A-5DE80C7110D8}" type="pres">
      <dgm:prSet presAssocID="{095635A0-B3FB-42B6-A18A-755720E7A227}" presName="linear" presStyleCnt="0">
        <dgm:presLayoutVars>
          <dgm:animLvl val="lvl"/>
          <dgm:resizeHandles val="exact"/>
        </dgm:presLayoutVars>
      </dgm:prSet>
      <dgm:spPr/>
    </dgm:pt>
    <dgm:pt modelId="{04A9FE74-7544-4443-AFC6-754305869A97}" type="pres">
      <dgm:prSet presAssocID="{7DE8984F-6C6D-4FA3-9710-94F7886ECF57}" presName="parentText" presStyleLbl="node1" presStyleIdx="0" presStyleCnt="8" custLinFactY="191695" custLinFactNeighborY="200000">
        <dgm:presLayoutVars>
          <dgm:chMax val="0"/>
          <dgm:bulletEnabled val="1"/>
        </dgm:presLayoutVars>
      </dgm:prSet>
      <dgm:spPr/>
    </dgm:pt>
    <dgm:pt modelId="{622DD444-813C-4A09-83F4-FE85F35108CD}" type="pres">
      <dgm:prSet presAssocID="{338EC666-932E-45E2-8CB8-ADD8CEF8F7E4}" presName="spacer" presStyleCnt="0"/>
      <dgm:spPr/>
    </dgm:pt>
    <dgm:pt modelId="{F12C10F5-102B-43DF-9A2A-B6F94B295268}" type="pres">
      <dgm:prSet presAssocID="{CC663D5C-7163-4088-80C1-28E99A510F06}" presName="parentText" presStyleLbl="node1" presStyleIdx="1" presStyleCnt="8" custLinFactNeighborY="-61404">
        <dgm:presLayoutVars>
          <dgm:chMax val="0"/>
          <dgm:bulletEnabled val="1"/>
        </dgm:presLayoutVars>
      </dgm:prSet>
      <dgm:spPr/>
    </dgm:pt>
    <dgm:pt modelId="{E61FB229-7E5D-4076-976C-5B068973E370}" type="pres">
      <dgm:prSet presAssocID="{5FE30400-92BB-4A11-B643-29F72FA8F214}" presName="spacer" presStyleCnt="0"/>
      <dgm:spPr/>
    </dgm:pt>
    <dgm:pt modelId="{20E973FA-2C0E-4F27-86ED-84651113AE38}" type="pres">
      <dgm:prSet presAssocID="{E938F6D1-2274-4239-8AD9-64A15211C469}" presName="parentText" presStyleLbl="node1" presStyleIdx="2" presStyleCnt="8" custScaleY="81961" custLinFactY="-194084" custLinFactNeighborY="-200000">
        <dgm:presLayoutVars>
          <dgm:chMax val="0"/>
          <dgm:bulletEnabled val="1"/>
        </dgm:presLayoutVars>
      </dgm:prSet>
      <dgm:spPr/>
    </dgm:pt>
    <dgm:pt modelId="{97F536A2-3775-41BE-88F6-7B083F4EF326}" type="pres">
      <dgm:prSet presAssocID="{6D658581-4DA8-4AFF-A7E4-5A7C84044969}" presName="spacer" presStyleCnt="0"/>
      <dgm:spPr/>
    </dgm:pt>
    <dgm:pt modelId="{0899AD1D-552B-4CCF-9438-025E384C9CFF}" type="pres">
      <dgm:prSet presAssocID="{83AE4B30-0DB6-4753-8B5A-CAF0E63A3BAE}" presName="parentText" presStyleLbl="node1" presStyleIdx="3" presStyleCnt="8" custLinFactNeighborY="63073">
        <dgm:presLayoutVars>
          <dgm:chMax val="0"/>
          <dgm:bulletEnabled val="1"/>
        </dgm:presLayoutVars>
      </dgm:prSet>
      <dgm:spPr/>
    </dgm:pt>
    <dgm:pt modelId="{681F681B-C8A7-4325-97E5-DD930BEF6BE9}" type="pres">
      <dgm:prSet presAssocID="{2BBFCE59-FD82-4500-88C9-1B5435D186CB}" presName="spacer" presStyleCnt="0"/>
      <dgm:spPr/>
    </dgm:pt>
    <dgm:pt modelId="{C511DF60-41A0-4A0D-A8B9-47AA9157C556}" type="pres">
      <dgm:prSet presAssocID="{C49BB752-D31E-4E3B-BA92-B2E34BC021F6}" presName="parentText" presStyleLbl="node1" presStyleIdx="4" presStyleCnt="8" custLinFactNeighborY="60098">
        <dgm:presLayoutVars>
          <dgm:chMax val="0"/>
          <dgm:bulletEnabled val="1"/>
        </dgm:presLayoutVars>
      </dgm:prSet>
      <dgm:spPr/>
    </dgm:pt>
    <dgm:pt modelId="{39C1E942-6F4E-414E-AE09-FDC91026AB38}" type="pres">
      <dgm:prSet presAssocID="{47E31A24-650B-4EDF-B8E9-5611DA840180}" presName="spacer" presStyleCnt="0"/>
      <dgm:spPr/>
    </dgm:pt>
    <dgm:pt modelId="{8CBA2DC4-E08D-4717-B5B7-FF5559304B3E}" type="pres">
      <dgm:prSet presAssocID="{0B909EBC-F447-4B0C-8168-548D88220130}" presName="parentText" presStyleLbl="node1" presStyleIdx="5" presStyleCnt="8" custLinFactY="214363" custLinFactNeighborY="300000">
        <dgm:presLayoutVars>
          <dgm:chMax val="0"/>
          <dgm:bulletEnabled val="1"/>
        </dgm:presLayoutVars>
      </dgm:prSet>
      <dgm:spPr/>
    </dgm:pt>
    <dgm:pt modelId="{B7EADD68-2B3A-422B-85B3-03BBDD4C702E}" type="pres">
      <dgm:prSet presAssocID="{3149E7BF-48CC-4519-A82C-C1966253DB78}" presName="spacer" presStyleCnt="0"/>
      <dgm:spPr/>
    </dgm:pt>
    <dgm:pt modelId="{905B3E1D-0710-4F0A-A693-200C2838F686}" type="pres">
      <dgm:prSet presAssocID="{EE811C39-851C-47B7-A8A9-D8E65B5751DF}" presName="parentText" presStyleLbl="node1" presStyleIdx="6" presStyleCnt="8" custLinFactNeighborY="95158">
        <dgm:presLayoutVars>
          <dgm:chMax val="0"/>
          <dgm:bulletEnabled val="1"/>
        </dgm:presLayoutVars>
      </dgm:prSet>
      <dgm:spPr/>
    </dgm:pt>
    <dgm:pt modelId="{CB804AB2-CD0E-4385-A9E2-747E815E0116}" type="pres">
      <dgm:prSet presAssocID="{7C31DC5E-E046-4BB0-BC7A-95C00E2EC9B3}" presName="spacer" presStyleCnt="0"/>
      <dgm:spPr/>
    </dgm:pt>
    <dgm:pt modelId="{FA51FFA8-CEF8-4B7D-A8AD-7FCD8E9AFD72}" type="pres">
      <dgm:prSet presAssocID="{AAE545B8-1C98-4BF3-864B-CFB87056E693}" presName="parentText" presStyleLbl="node1" presStyleIdx="7" presStyleCnt="8" custLinFactY="-189590" custLinFactNeighborY="-200000">
        <dgm:presLayoutVars>
          <dgm:chMax val="0"/>
          <dgm:bulletEnabled val="1"/>
        </dgm:presLayoutVars>
      </dgm:prSet>
      <dgm:spPr/>
    </dgm:pt>
  </dgm:ptLst>
  <dgm:cxnLst>
    <dgm:cxn modelId="{3723A010-EEE0-4140-80CD-9060E12E9ECB}" type="presOf" srcId="{CC663D5C-7163-4088-80C1-28E99A510F06}" destId="{F12C10F5-102B-43DF-9A2A-B6F94B295268}" srcOrd="0" destOrd="0" presId="urn:microsoft.com/office/officeart/2005/8/layout/vList2"/>
    <dgm:cxn modelId="{C515B327-D994-455A-BEB5-936EAAD10018}" type="presOf" srcId="{83AE4B30-0DB6-4753-8B5A-CAF0E63A3BAE}" destId="{0899AD1D-552B-4CCF-9438-025E384C9CFF}" srcOrd="0" destOrd="0" presId="urn:microsoft.com/office/officeart/2005/8/layout/vList2"/>
    <dgm:cxn modelId="{B50A262B-35EE-4355-93E9-088365B4C99C}" type="presOf" srcId="{EE811C39-851C-47B7-A8A9-D8E65B5751DF}" destId="{905B3E1D-0710-4F0A-A693-200C2838F686}" srcOrd="0" destOrd="0" presId="urn:microsoft.com/office/officeart/2005/8/layout/vList2"/>
    <dgm:cxn modelId="{1E6A6F3D-9D0F-4AA6-AD65-90F1EC57F2FC}" srcId="{095635A0-B3FB-42B6-A18A-755720E7A227}" destId="{CC663D5C-7163-4088-80C1-28E99A510F06}" srcOrd="1" destOrd="0" parTransId="{82453641-1FEA-4493-AD20-1283F26CE06B}" sibTransId="{5FE30400-92BB-4A11-B643-29F72FA8F214}"/>
    <dgm:cxn modelId="{E3C7755D-A95D-4D1A-BF24-15624EE12A3F}" type="presOf" srcId="{C49BB752-D31E-4E3B-BA92-B2E34BC021F6}" destId="{C511DF60-41A0-4A0D-A8B9-47AA9157C556}" srcOrd="0" destOrd="0" presId="urn:microsoft.com/office/officeart/2005/8/layout/vList2"/>
    <dgm:cxn modelId="{96302E57-237D-4E7F-A672-FFBB46299253}" type="presOf" srcId="{AAE545B8-1C98-4BF3-864B-CFB87056E693}" destId="{FA51FFA8-CEF8-4B7D-A8AD-7FCD8E9AFD72}" srcOrd="0" destOrd="0" presId="urn:microsoft.com/office/officeart/2005/8/layout/vList2"/>
    <dgm:cxn modelId="{91F9D585-F53F-40A0-B61E-B643EA8E01BB}" srcId="{095635A0-B3FB-42B6-A18A-755720E7A227}" destId="{0B909EBC-F447-4B0C-8168-548D88220130}" srcOrd="5" destOrd="0" parTransId="{37A78CA4-97E4-46DA-BB92-131D3E00F004}" sibTransId="{3149E7BF-48CC-4519-A82C-C1966253DB78}"/>
    <dgm:cxn modelId="{C670F696-408A-4C2A-A7E1-7C71F19B10E4}" srcId="{095635A0-B3FB-42B6-A18A-755720E7A227}" destId="{E938F6D1-2274-4239-8AD9-64A15211C469}" srcOrd="2" destOrd="0" parTransId="{73D3A5A0-057D-4414-AFBB-151EAACD2D10}" sibTransId="{6D658581-4DA8-4AFF-A7E4-5A7C84044969}"/>
    <dgm:cxn modelId="{19F30299-BFDA-4189-958E-1290992D2910}" srcId="{095635A0-B3FB-42B6-A18A-755720E7A227}" destId="{C49BB752-D31E-4E3B-BA92-B2E34BC021F6}" srcOrd="4" destOrd="0" parTransId="{3544C6AC-C676-4F23-852F-F434AAE8AF52}" sibTransId="{47E31A24-650B-4EDF-B8E9-5611DA840180}"/>
    <dgm:cxn modelId="{DA4AA7A1-F5AB-44D4-BFBB-135331DAD0F9}" type="presOf" srcId="{7DE8984F-6C6D-4FA3-9710-94F7886ECF57}" destId="{04A9FE74-7544-4443-AFC6-754305869A97}" srcOrd="0" destOrd="0" presId="urn:microsoft.com/office/officeart/2005/8/layout/vList2"/>
    <dgm:cxn modelId="{205A83AE-23BD-4380-BF15-1A3A2AD798A3}" type="presOf" srcId="{095635A0-B3FB-42B6-A18A-755720E7A227}" destId="{6BC190C8-4960-4959-829A-5DE80C7110D8}" srcOrd="0" destOrd="0" presId="urn:microsoft.com/office/officeart/2005/8/layout/vList2"/>
    <dgm:cxn modelId="{A77A84B1-E0B0-474C-BA06-54232E7B9AA1}" type="presOf" srcId="{E938F6D1-2274-4239-8AD9-64A15211C469}" destId="{20E973FA-2C0E-4F27-86ED-84651113AE38}" srcOrd="0" destOrd="0" presId="urn:microsoft.com/office/officeart/2005/8/layout/vList2"/>
    <dgm:cxn modelId="{4CA4A0B3-1519-4DF3-BA91-E341B6AF6BEA}" srcId="{095635A0-B3FB-42B6-A18A-755720E7A227}" destId="{AAE545B8-1C98-4BF3-864B-CFB87056E693}" srcOrd="7" destOrd="0" parTransId="{D99C164B-8B5B-45B2-BA5C-101D677DA748}" sibTransId="{C4D62D72-A553-476F-985D-5DF043A11980}"/>
    <dgm:cxn modelId="{8FF34BBE-3A1A-43AE-ADF1-A8E6128F8150}" srcId="{095635A0-B3FB-42B6-A18A-755720E7A227}" destId="{7DE8984F-6C6D-4FA3-9710-94F7886ECF57}" srcOrd="0" destOrd="0" parTransId="{FA7320D0-95AD-4F0F-883E-6FA43783B064}" sibTransId="{338EC666-932E-45E2-8CB8-ADD8CEF8F7E4}"/>
    <dgm:cxn modelId="{68391ADC-3C93-44B1-A0F6-9ACF7E70B1D5}" type="presOf" srcId="{0B909EBC-F447-4B0C-8168-548D88220130}" destId="{8CBA2DC4-E08D-4717-B5B7-FF5559304B3E}" srcOrd="0" destOrd="0" presId="urn:microsoft.com/office/officeart/2005/8/layout/vList2"/>
    <dgm:cxn modelId="{D47CF0FB-1EE1-40D1-BB2C-EF1B6A18960C}" srcId="{095635A0-B3FB-42B6-A18A-755720E7A227}" destId="{83AE4B30-0DB6-4753-8B5A-CAF0E63A3BAE}" srcOrd="3" destOrd="0" parTransId="{6DE84841-AD0F-462C-B995-F77B0EE4E2A3}" sibTransId="{2BBFCE59-FD82-4500-88C9-1B5435D186CB}"/>
    <dgm:cxn modelId="{F96E83FD-F277-4AE1-9C56-94E2B6A5448A}" srcId="{095635A0-B3FB-42B6-A18A-755720E7A227}" destId="{EE811C39-851C-47B7-A8A9-D8E65B5751DF}" srcOrd="6" destOrd="0" parTransId="{1B5813D8-DB1D-4937-920F-111BF75A84CC}" sibTransId="{7C31DC5E-E046-4BB0-BC7A-95C00E2EC9B3}"/>
    <dgm:cxn modelId="{85FF9F3F-710B-4682-8FC9-A0E2A13FE1FA}" type="presParOf" srcId="{6BC190C8-4960-4959-829A-5DE80C7110D8}" destId="{04A9FE74-7544-4443-AFC6-754305869A97}" srcOrd="0" destOrd="0" presId="urn:microsoft.com/office/officeart/2005/8/layout/vList2"/>
    <dgm:cxn modelId="{F58B90FF-1A69-469F-BC22-BFE216EB6330}" type="presParOf" srcId="{6BC190C8-4960-4959-829A-5DE80C7110D8}" destId="{622DD444-813C-4A09-83F4-FE85F35108CD}" srcOrd="1" destOrd="0" presId="urn:microsoft.com/office/officeart/2005/8/layout/vList2"/>
    <dgm:cxn modelId="{51E03118-8085-4C52-823D-CE27F43B44F6}" type="presParOf" srcId="{6BC190C8-4960-4959-829A-5DE80C7110D8}" destId="{F12C10F5-102B-43DF-9A2A-B6F94B295268}" srcOrd="2" destOrd="0" presId="urn:microsoft.com/office/officeart/2005/8/layout/vList2"/>
    <dgm:cxn modelId="{B5AE59AD-2523-4694-BF8F-7642C1178BBA}" type="presParOf" srcId="{6BC190C8-4960-4959-829A-5DE80C7110D8}" destId="{E61FB229-7E5D-4076-976C-5B068973E370}" srcOrd="3" destOrd="0" presId="urn:microsoft.com/office/officeart/2005/8/layout/vList2"/>
    <dgm:cxn modelId="{30AFE676-D64F-49CF-AF6C-DB8601A05A57}" type="presParOf" srcId="{6BC190C8-4960-4959-829A-5DE80C7110D8}" destId="{20E973FA-2C0E-4F27-86ED-84651113AE38}" srcOrd="4" destOrd="0" presId="urn:microsoft.com/office/officeart/2005/8/layout/vList2"/>
    <dgm:cxn modelId="{8B50F007-B04F-45B3-BA0E-EABC7A2BA0A5}" type="presParOf" srcId="{6BC190C8-4960-4959-829A-5DE80C7110D8}" destId="{97F536A2-3775-41BE-88F6-7B083F4EF326}" srcOrd="5" destOrd="0" presId="urn:microsoft.com/office/officeart/2005/8/layout/vList2"/>
    <dgm:cxn modelId="{670D2405-E49D-4992-A696-BE717E59CC62}" type="presParOf" srcId="{6BC190C8-4960-4959-829A-5DE80C7110D8}" destId="{0899AD1D-552B-4CCF-9438-025E384C9CFF}" srcOrd="6" destOrd="0" presId="urn:microsoft.com/office/officeart/2005/8/layout/vList2"/>
    <dgm:cxn modelId="{7DD76717-B081-4DA4-8DE9-20DE58E802A2}" type="presParOf" srcId="{6BC190C8-4960-4959-829A-5DE80C7110D8}" destId="{681F681B-C8A7-4325-97E5-DD930BEF6BE9}" srcOrd="7" destOrd="0" presId="urn:microsoft.com/office/officeart/2005/8/layout/vList2"/>
    <dgm:cxn modelId="{36E08FD6-3492-45ED-A74C-202A731F74EB}" type="presParOf" srcId="{6BC190C8-4960-4959-829A-5DE80C7110D8}" destId="{C511DF60-41A0-4A0D-A8B9-47AA9157C556}" srcOrd="8" destOrd="0" presId="urn:microsoft.com/office/officeart/2005/8/layout/vList2"/>
    <dgm:cxn modelId="{D9E3329E-7101-4589-BB89-5CF35F56A5C8}" type="presParOf" srcId="{6BC190C8-4960-4959-829A-5DE80C7110D8}" destId="{39C1E942-6F4E-414E-AE09-FDC91026AB38}" srcOrd="9" destOrd="0" presId="urn:microsoft.com/office/officeart/2005/8/layout/vList2"/>
    <dgm:cxn modelId="{3C9A36AB-B49C-438F-A848-72168CFA5679}" type="presParOf" srcId="{6BC190C8-4960-4959-829A-5DE80C7110D8}" destId="{8CBA2DC4-E08D-4717-B5B7-FF5559304B3E}" srcOrd="10" destOrd="0" presId="urn:microsoft.com/office/officeart/2005/8/layout/vList2"/>
    <dgm:cxn modelId="{6BFEBDE5-18AF-409F-BC74-7F319BDD551D}" type="presParOf" srcId="{6BC190C8-4960-4959-829A-5DE80C7110D8}" destId="{B7EADD68-2B3A-422B-85B3-03BBDD4C702E}" srcOrd="11" destOrd="0" presId="urn:microsoft.com/office/officeart/2005/8/layout/vList2"/>
    <dgm:cxn modelId="{59DD180A-75CD-41B5-B5A9-B79CFD400802}" type="presParOf" srcId="{6BC190C8-4960-4959-829A-5DE80C7110D8}" destId="{905B3E1D-0710-4F0A-A693-200C2838F686}" srcOrd="12" destOrd="0" presId="urn:microsoft.com/office/officeart/2005/8/layout/vList2"/>
    <dgm:cxn modelId="{93728CE1-E95D-4BC0-865B-926D8CB10584}" type="presParOf" srcId="{6BC190C8-4960-4959-829A-5DE80C7110D8}" destId="{CB804AB2-CD0E-4385-A9E2-747E815E0116}" srcOrd="13" destOrd="0" presId="urn:microsoft.com/office/officeart/2005/8/layout/vList2"/>
    <dgm:cxn modelId="{0B5D03A1-B32F-452F-8BBB-9632D7574F91}" type="presParOf" srcId="{6BC190C8-4960-4959-829A-5DE80C7110D8}" destId="{FA51FFA8-CEF8-4B7D-A8AD-7FCD8E9AFD7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F36E-B318-4F9C-A44C-D1FDDDB74808}">
      <dsp:nvSpPr>
        <dsp:cNvPr id="0" name=""/>
        <dsp:cNvSpPr/>
      </dsp:nvSpPr>
      <dsp:spPr>
        <a:xfrm>
          <a:off x="0" y="2583"/>
          <a:ext cx="5344181" cy="13091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1233C-85F0-4066-A12D-EAC6F6153546}">
      <dsp:nvSpPr>
        <dsp:cNvPr id="0" name=""/>
        <dsp:cNvSpPr/>
      </dsp:nvSpPr>
      <dsp:spPr>
        <a:xfrm>
          <a:off x="396015" y="297140"/>
          <a:ext cx="720028" cy="7200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8D094-5933-4B17-9569-06D86842AC26}">
      <dsp:nvSpPr>
        <dsp:cNvPr id="0" name=""/>
        <dsp:cNvSpPr/>
      </dsp:nvSpPr>
      <dsp:spPr>
        <a:xfrm>
          <a:off x="1512059" y="2583"/>
          <a:ext cx="3832121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Objective: </a:t>
          </a:r>
          <a:r>
            <a:rPr lang="en-US" sz="1400" kern="1200" dirty="0"/>
            <a:t>T</a:t>
          </a:r>
          <a:r>
            <a:rPr lang="en-US" sz="1400" b="0" i="0" kern="1200" dirty="0"/>
            <a:t>rain a </a:t>
          </a:r>
          <a:r>
            <a:rPr lang="en-US" sz="1400" kern="1200" dirty="0"/>
            <a:t>M</a:t>
          </a:r>
          <a:r>
            <a:rPr lang="en-US" sz="1400" b="0" i="0" kern="1200" dirty="0"/>
            <a:t>achine Learning model to predict whether a customer will make a booking. Also, </a:t>
          </a:r>
          <a:r>
            <a:rPr lang="en-US" sz="1400" kern="1200" dirty="0"/>
            <a:t>output information about the top 5 important variables that are crucial for the prediction.</a:t>
          </a:r>
        </a:p>
      </dsp:txBody>
      <dsp:txXfrm>
        <a:off x="1512059" y="2583"/>
        <a:ext cx="3832121" cy="1309142"/>
      </dsp:txXfrm>
    </dsp:sp>
    <dsp:sp modelId="{2A8B8D91-898E-4330-9004-2FE0F15483EB}">
      <dsp:nvSpPr>
        <dsp:cNvPr id="0" name=""/>
        <dsp:cNvSpPr/>
      </dsp:nvSpPr>
      <dsp:spPr>
        <a:xfrm>
          <a:off x="0" y="1639011"/>
          <a:ext cx="5344181" cy="1309142"/>
        </a:xfrm>
        <a:prstGeom prst="roundRect">
          <a:avLst>
            <a:gd name="adj" fmla="val 10000"/>
          </a:avLst>
        </a:prstGeom>
        <a:solidFill>
          <a:schemeClr val="accent2">
            <a:hueOff val="-498931"/>
            <a:satOff val="-225"/>
            <a:lumOff val="23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F17B1-F859-484B-BD29-17B93B368AE7}">
      <dsp:nvSpPr>
        <dsp:cNvPr id="0" name=""/>
        <dsp:cNvSpPr/>
      </dsp:nvSpPr>
      <dsp:spPr>
        <a:xfrm>
          <a:off x="396015" y="1933568"/>
          <a:ext cx="720028" cy="7200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3BA34-5D04-4C7D-BB8F-6248A5A56D1C}">
      <dsp:nvSpPr>
        <dsp:cNvPr id="0" name=""/>
        <dsp:cNvSpPr/>
      </dsp:nvSpPr>
      <dsp:spPr>
        <a:xfrm>
          <a:off x="1512059" y="1639011"/>
          <a:ext cx="2404881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Classification-based Machine </a:t>
          </a:r>
          <a:r>
            <a:rPr lang="en-US" sz="1400" kern="1200"/>
            <a:t>L</a:t>
          </a:r>
          <a:r>
            <a:rPr lang="en-US" sz="1400" b="0" i="0" kern="1200"/>
            <a:t>earning Model Trained – </a:t>
          </a:r>
          <a:endParaRPr lang="en-US" sz="1400" kern="1200"/>
        </a:p>
      </dsp:txBody>
      <dsp:txXfrm>
        <a:off x="1512059" y="1639011"/>
        <a:ext cx="2404881" cy="1309142"/>
      </dsp:txXfrm>
    </dsp:sp>
    <dsp:sp modelId="{43ED1A48-ECFF-4DDA-8619-E9410DFC9162}">
      <dsp:nvSpPr>
        <dsp:cNvPr id="0" name=""/>
        <dsp:cNvSpPr/>
      </dsp:nvSpPr>
      <dsp:spPr>
        <a:xfrm>
          <a:off x="3916941" y="1639011"/>
          <a:ext cx="1427239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Random Forest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Neural Networks 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Logistic Regression</a:t>
          </a:r>
          <a:endParaRPr lang="en-US" sz="1100" kern="1200"/>
        </a:p>
      </dsp:txBody>
      <dsp:txXfrm>
        <a:off x="3916941" y="1639011"/>
        <a:ext cx="1427239" cy="1309142"/>
      </dsp:txXfrm>
    </dsp:sp>
    <dsp:sp modelId="{74E5FE29-9F6F-4C1C-AF0B-1B0D3486D905}">
      <dsp:nvSpPr>
        <dsp:cNvPr id="0" name=""/>
        <dsp:cNvSpPr/>
      </dsp:nvSpPr>
      <dsp:spPr>
        <a:xfrm>
          <a:off x="0" y="3275439"/>
          <a:ext cx="5344181" cy="1309142"/>
        </a:xfrm>
        <a:prstGeom prst="roundRect">
          <a:avLst>
            <a:gd name="adj" fmla="val 10000"/>
          </a:avLst>
        </a:prstGeom>
        <a:solidFill>
          <a:schemeClr val="accent2">
            <a:hueOff val="-997863"/>
            <a:satOff val="-449"/>
            <a:lumOff val="4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82F88-19EE-497A-99E4-E7998C003C9B}">
      <dsp:nvSpPr>
        <dsp:cNvPr id="0" name=""/>
        <dsp:cNvSpPr/>
      </dsp:nvSpPr>
      <dsp:spPr>
        <a:xfrm>
          <a:off x="396015" y="3569996"/>
          <a:ext cx="720028" cy="7200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C50C6-9BA3-42E9-8D5F-D70E1AE9EACF}">
      <dsp:nvSpPr>
        <dsp:cNvPr id="0" name=""/>
        <dsp:cNvSpPr/>
      </dsp:nvSpPr>
      <dsp:spPr>
        <a:xfrm>
          <a:off x="1512059" y="3275439"/>
          <a:ext cx="3832121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Evaluation Metrics – Accuracy, Confusion Matrix, Lift/ROC.</a:t>
          </a:r>
        </a:p>
      </dsp:txBody>
      <dsp:txXfrm>
        <a:off x="1512059" y="3275439"/>
        <a:ext cx="3832121" cy="1309142"/>
      </dsp:txXfrm>
    </dsp:sp>
    <dsp:sp modelId="{4F0FB81C-928C-4882-9B2B-52B5BCB6C79F}">
      <dsp:nvSpPr>
        <dsp:cNvPr id="0" name=""/>
        <dsp:cNvSpPr/>
      </dsp:nvSpPr>
      <dsp:spPr>
        <a:xfrm>
          <a:off x="0" y="4911867"/>
          <a:ext cx="5344181" cy="1309142"/>
        </a:xfrm>
        <a:prstGeom prst="roundRect">
          <a:avLst>
            <a:gd name="adj" fmla="val 10000"/>
          </a:avLst>
        </a:prstGeom>
        <a:solidFill>
          <a:schemeClr val="accent2">
            <a:hueOff val="-1496794"/>
            <a:satOff val="-674"/>
            <a:lumOff val="7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85F47-F39F-452B-BB06-F6F53397BBCE}">
      <dsp:nvSpPr>
        <dsp:cNvPr id="0" name=""/>
        <dsp:cNvSpPr/>
      </dsp:nvSpPr>
      <dsp:spPr>
        <a:xfrm>
          <a:off x="396015" y="5206424"/>
          <a:ext cx="720028" cy="7200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FFEC8-F670-47CD-842D-E089832F4986}">
      <dsp:nvSpPr>
        <dsp:cNvPr id="0" name=""/>
        <dsp:cNvSpPr/>
      </dsp:nvSpPr>
      <dsp:spPr>
        <a:xfrm>
          <a:off x="1512059" y="4911867"/>
          <a:ext cx="3832121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Used R programming to build these Machine Learning models.</a:t>
          </a:r>
        </a:p>
      </dsp:txBody>
      <dsp:txXfrm>
        <a:off x="1512059" y="4911867"/>
        <a:ext cx="3832121" cy="1309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55C37-E251-4F9E-B885-75B63866D198}">
      <dsp:nvSpPr>
        <dsp:cNvPr id="0" name=""/>
        <dsp:cNvSpPr/>
      </dsp:nvSpPr>
      <dsp:spPr>
        <a:xfrm>
          <a:off x="0" y="1483"/>
          <a:ext cx="404550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82C3D5-2F18-4B04-B19D-155D5016931A}">
      <dsp:nvSpPr>
        <dsp:cNvPr id="0" name=""/>
        <dsp:cNvSpPr/>
      </dsp:nvSpPr>
      <dsp:spPr>
        <a:xfrm>
          <a:off x="0" y="1483"/>
          <a:ext cx="4045505" cy="123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Data Pre-Processing – Data Partitioning into Training &amp; Validation Datasets, Converting Categorical Variables to Numeric, and Data Normalization.</a:t>
          </a:r>
          <a:endParaRPr lang="en-US" sz="1400" kern="1200" dirty="0"/>
        </a:p>
      </dsp:txBody>
      <dsp:txXfrm>
        <a:off x="0" y="1483"/>
        <a:ext cx="4045505" cy="1238301"/>
      </dsp:txXfrm>
    </dsp:sp>
    <dsp:sp modelId="{1B66B377-8652-416A-BABF-CF47B4E85A38}">
      <dsp:nvSpPr>
        <dsp:cNvPr id="0" name=""/>
        <dsp:cNvSpPr/>
      </dsp:nvSpPr>
      <dsp:spPr>
        <a:xfrm>
          <a:off x="0" y="1239785"/>
          <a:ext cx="404550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FFABFC-42A2-4172-977B-F149F100D705}">
      <dsp:nvSpPr>
        <dsp:cNvPr id="0" name=""/>
        <dsp:cNvSpPr/>
      </dsp:nvSpPr>
      <dsp:spPr>
        <a:xfrm>
          <a:off x="0" y="1239785"/>
          <a:ext cx="4041554" cy="155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Model Parameters – Hidden Layers = 4, Threshold = 0.001, Learning Rate = 0.05, </a:t>
          </a:r>
          <a:r>
            <a:rPr lang="en-IN" sz="1400" kern="1200" dirty="0" err="1"/>
            <a:t>StepMax</a:t>
          </a:r>
          <a:r>
            <a:rPr lang="en-IN" sz="1400" kern="1200" dirty="0"/>
            <a:t> = 50000.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Trial and error methods were used to select the parameters. Start with the ideal values and adjust until the model converges.</a:t>
          </a:r>
          <a:endParaRPr lang="en-US" sz="1400" kern="1200" dirty="0"/>
        </a:p>
      </dsp:txBody>
      <dsp:txXfrm>
        <a:off x="0" y="1239785"/>
        <a:ext cx="4041554" cy="1558711"/>
      </dsp:txXfrm>
    </dsp:sp>
    <dsp:sp modelId="{E5EADD61-09C1-45E2-978D-C69EA2B6463B}">
      <dsp:nvSpPr>
        <dsp:cNvPr id="0" name=""/>
        <dsp:cNvSpPr/>
      </dsp:nvSpPr>
      <dsp:spPr>
        <a:xfrm>
          <a:off x="0" y="2798496"/>
          <a:ext cx="404550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73C898-EE4E-4BA3-9114-870B0076DAD2}">
      <dsp:nvSpPr>
        <dsp:cNvPr id="0" name=""/>
        <dsp:cNvSpPr/>
      </dsp:nvSpPr>
      <dsp:spPr>
        <a:xfrm>
          <a:off x="0" y="2798496"/>
          <a:ext cx="4045505" cy="123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Calculated the Confusion Matrix which gave the Accuracy – 84.79%.</a:t>
          </a:r>
          <a:endParaRPr lang="en-US" sz="1400" kern="1200" dirty="0"/>
        </a:p>
      </dsp:txBody>
      <dsp:txXfrm>
        <a:off x="0" y="2798496"/>
        <a:ext cx="4045505" cy="1238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5AC2E-D09D-4E93-875E-EF265237ED89}">
      <dsp:nvSpPr>
        <dsp:cNvPr id="0" name=""/>
        <dsp:cNvSpPr/>
      </dsp:nvSpPr>
      <dsp:spPr>
        <a:xfrm>
          <a:off x="0" y="16265"/>
          <a:ext cx="4764772" cy="11512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According to the model, Origin location, Flight Duration, Extra Baggage, Sales Channel, and Length of Stay were the top 5 factors that had the most predictive power/importance in predicting </a:t>
          </a:r>
          <a:r>
            <a:rPr lang="en-IN" sz="1200" kern="1200" dirty="0"/>
            <a:t>whether the customer would complete the booking or not.</a:t>
          </a:r>
          <a:endParaRPr lang="en-US" sz="1200" kern="1200" dirty="0"/>
        </a:p>
      </dsp:txBody>
      <dsp:txXfrm>
        <a:off x="56201" y="72466"/>
        <a:ext cx="4652370" cy="1038877"/>
      </dsp:txXfrm>
    </dsp:sp>
    <dsp:sp modelId="{B0DA23F6-80A7-4C9B-8B24-2DC4CC337282}">
      <dsp:nvSpPr>
        <dsp:cNvPr id="0" name=""/>
        <dsp:cNvSpPr/>
      </dsp:nvSpPr>
      <dsp:spPr>
        <a:xfrm>
          <a:off x="0" y="1202105"/>
          <a:ext cx="4764772" cy="1151279"/>
        </a:xfrm>
        <a:prstGeom prst="roundRect">
          <a:avLst/>
        </a:prstGeom>
        <a:gradFill rotWithShape="0">
          <a:gsLst>
            <a:gs pos="0">
              <a:schemeClr val="accent5">
                <a:hueOff val="-757846"/>
                <a:satOff val="337"/>
                <a:lumOff val="-3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57846"/>
                <a:satOff val="337"/>
                <a:lumOff val="-3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57846"/>
                <a:satOff val="337"/>
                <a:lumOff val="-3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Both the models (Random Forest &amp; Logistic Regression) generate the same list of the Top 5 variables of importance.</a:t>
          </a:r>
          <a:endParaRPr lang="en-US" sz="1200" kern="1200"/>
        </a:p>
      </dsp:txBody>
      <dsp:txXfrm>
        <a:off x="56201" y="1258306"/>
        <a:ext cx="4652370" cy="1038877"/>
      </dsp:txXfrm>
    </dsp:sp>
    <dsp:sp modelId="{28BD65E3-F9F6-469E-B22D-062DCC1EE224}">
      <dsp:nvSpPr>
        <dsp:cNvPr id="0" name=""/>
        <dsp:cNvSpPr/>
      </dsp:nvSpPr>
      <dsp:spPr>
        <a:xfrm>
          <a:off x="0" y="2387945"/>
          <a:ext cx="4764772" cy="1151279"/>
        </a:xfrm>
        <a:prstGeom prst="roundRect">
          <a:avLst/>
        </a:prstGeom>
        <a:gradFill rotWithShape="0">
          <a:gsLst>
            <a:gs pos="0">
              <a:schemeClr val="accent5">
                <a:hueOff val="-1515692"/>
                <a:satOff val="674"/>
                <a:lumOff val="-70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15692"/>
                <a:satOff val="674"/>
                <a:lumOff val="-70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15692"/>
                <a:satOff val="674"/>
                <a:lumOff val="-70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Given the customer information we can predict whether the customer will book the holiday/ticket.</a:t>
          </a:r>
          <a:endParaRPr lang="en-US" sz="1200" kern="1200"/>
        </a:p>
      </dsp:txBody>
      <dsp:txXfrm>
        <a:off x="56201" y="2444146"/>
        <a:ext cx="4652370" cy="10388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9FE74-7544-4443-AFC6-754305869A97}">
      <dsp:nvSpPr>
        <dsp:cNvPr id="0" name=""/>
        <dsp:cNvSpPr/>
      </dsp:nvSpPr>
      <dsp:spPr>
        <a:xfrm>
          <a:off x="0" y="1593574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Masters in Business Analytics &amp; Artificial Intelligence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Experience </a:t>
          </a:r>
          <a:r>
            <a:rPr lang="en-IN" sz="1200" b="1" kern="1200">
              <a:solidFill>
                <a:schemeClr val="bg1"/>
              </a:solidFill>
            </a:rPr>
            <a:t>BI tools Power BI and Tableau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1627386"/>
        <a:ext cx="4599266" cy="625016"/>
      </dsp:txXfrm>
    </dsp:sp>
    <dsp:sp modelId="{F12C10F5-102B-43DF-9A2A-B6F94B295268}">
      <dsp:nvSpPr>
        <dsp:cNvPr id="0" name=""/>
        <dsp:cNvSpPr/>
      </dsp:nvSpPr>
      <dsp:spPr>
        <a:xfrm>
          <a:off x="0" y="786466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3 years of work experience in the field of Data Analytics at Vodafone working on Qlik, Alteryx Designer, Gallery, and Server.</a:t>
          </a:r>
        </a:p>
      </dsp:txBody>
      <dsp:txXfrm>
        <a:off x="33812" y="820278"/>
        <a:ext cx="4599266" cy="625016"/>
      </dsp:txXfrm>
    </dsp:sp>
    <dsp:sp modelId="{20E973FA-2C0E-4F27-86ED-84651113AE38}">
      <dsp:nvSpPr>
        <dsp:cNvPr id="0" name=""/>
        <dsp:cNvSpPr/>
      </dsp:nvSpPr>
      <dsp:spPr>
        <a:xfrm>
          <a:off x="0" y="93675"/>
          <a:ext cx="4666890" cy="56769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Experience working on projects related to Airlines/freight forwarding. I can anticipate the type of work I will be doing. Less Supervision. I stay in Dallas. Can work from DFW office.</a:t>
          </a:r>
        </a:p>
      </dsp:txBody>
      <dsp:txXfrm>
        <a:off x="27713" y="121388"/>
        <a:ext cx="4611464" cy="512268"/>
      </dsp:txXfrm>
    </dsp:sp>
    <dsp:sp modelId="{0899AD1D-552B-4CCF-9438-025E384C9CFF}">
      <dsp:nvSpPr>
        <dsp:cNvPr id="0" name=""/>
        <dsp:cNvSpPr/>
      </dsp:nvSpPr>
      <dsp:spPr>
        <a:xfrm>
          <a:off x="0" y="2392563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Work Experience in Logistics &amp; Supply Chain (LG Electronics &amp; at an EV based start-up).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2426375"/>
        <a:ext cx="4599266" cy="625016"/>
      </dsp:txXfrm>
    </dsp:sp>
    <dsp:sp modelId="{C511DF60-41A0-4A0D-A8B9-47AA9157C556}">
      <dsp:nvSpPr>
        <dsp:cNvPr id="0" name=""/>
        <dsp:cNvSpPr/>
      </dsp:nvSpPr>
      <dsp:spPr>
        <a:xfrm>
          <a:off x="0" y="3188593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Experience in R, Python, and SQL programming, Excel &amp; PowerPoint</a:t>
          </a:r>
        </a:p>
      </dsp:txBody>
      <dsp:txXfrm>
        <a:off x="33812" y="3222405"/>
        <a:ext cx="4599266" cy="625016"/>
      </dsp:txXfrm>
    </dsp:sp>
    <dsp:sp modelId="{8CBA2DC4-E08D-4717-B5B7-FF5559304B3E}">
      <dsp:nvSpPr>
        <dsp:cNvPr id="0" name=""/>
        <dsp:cNvSpPr/>
      </dsp:nvSpPr>
      <dsp:spPr>
        <a:xfrm>
          <a:off x="0" y="5574852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Research Projects &amp; Publications based on AI/ML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5608664"/>
        <a:ext cx="4599266" cy="625016"/>
      </dsp:txXfrm>
    </dsp:sp>
    <dsp:sp modelId="{905B3E1D-0710-4F0A-A693-200C2838F686}">
      <dsp:nvSpPr>
        <dsp:cNvPr id="0" name=""/>
        <dsp:cNvSpPr/>
      </dsp:nvSpPr>
      <dsp:spPr>
        <a:xfrm>
          <a:off x="0" y="4824353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Google Data Analytics Professional Certificate – Half Done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4858165"/>
        <a:ext cx="4599266" cy="625016"/>
      </dsp:txXfrm>
    </dsp:sp>
    <dsp:sp modelId="{FA51FFA8-CEF8-4B7D-A8AD-7FCD8E9AFD72}">
      <dsp:nvSpPr>
        <dsp:cNvPr id="0" name=""/>
        <dsp:cNvSpPr/>
      </dsp:nvSpPr>
      <dsp:spPr>
        <a:xfrm>
          <a:off x="0" y="3995857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Applied Machine Learning, Applied Deep Learning, Big Data, Prescriptive Analytics, Business Analytics with R, Database Foundations, Advanced Statistics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4029669"/>
        <a:ext cx="4599266" cy="62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8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4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8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4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3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82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1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4B04182-BBFB-AB05-0885-6E210C002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A8EDB-0B0A-D0EA-DEE9-308CB98E4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9481" y="4409416"/>
            <a:ext cx="5266338" cy="3192078"/>
          </a:xfrm>
        </p:spPr>
        <p:txBody>
          <a:bodyPr anchor="t"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American Airlines – Cargo Performance &amp; Flight Data Analysis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0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C086DC-08A6-1EF4-34D9-1AED64E27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682CC-1313-83F7-95E8-CD552D70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BA50D-6271-F072-2575-67387475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CAEC6-8901-DEAB-2027-40AD874A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1671F5-040A-B128-76AB-538A77F2A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06D2F-8369-4A9C-96FA-2C821946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30304-88A2-44A6-F01B-817AB443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709CE-F633-DC41-BD7C-E553097F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CE4CBC9A-3F3D-48F3-B7F0-3BFE36F95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EA9F0-4DB5-2402-1806-8397B113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68942-FB06-A37D-2097-80BB5684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0ACC8-AB01-A096-FEDF-75E5F5FF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64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220EF7-BFD8-3F34-9CD4-1C59AF1B2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E6EF0-AA6E-B409-E237-771D1CF3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00959-84DA-A4B5-9A8B-6AC987EC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9006C-66E6-BC1A-EC15-81A9AEB6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32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ipes over the sea">
            <a:extLst>
              <a:ext uri="{FF2B5EF4-FFF2-40B4-BE49-F238E27FC236}">
                <a16:creationId xmlns:a16="http://schemas.microsoft.com/office/drawing/2014/main" id="{736F56F1-60BB-C651-8580-2043BB37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03" b="4718"/>
          <a:stretch/>
        </p:blipFill>
        <p:spPr>
          <a:xfrm>
            <a:off x="0" y="0"/>
            <a:ext cx="12191999" cy="687445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C8BE7-0A38-F8DD-60E4-39CEBEF8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6" y="381423"/>
            <a:ext cx="4115510" cy="1113238"/>
          </a:xfrm>
        </p:spPr>
        <p:txBody>
          <a:bodyPr anchor="t">
            <a:normAutofit fontScale="90000"/>
          </a:bodyPr>
          <a:lstStyle/>
          <a:p>
            <a:r>
              <a:rPr lang="en-US" sz="3400" b="1" dirty="0"/>
              <a:t>Environmental Performance KPIs</a:t>
            </a:r>
            <a:br>
              <a:rPr lang="en-US" sz="3400" b="1" dirty="0"/>
            </a:br>
            <a:endParaRPr lang="en-US" sz="3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3F2A-F6AE-6AE4-FCD6-E82BFEE7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D00A31-1407-3D1F-54D0-CDF297636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88215" y="1276709"/>
            <a:ext cx="3709114" cy="3053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AutoNum type="arabicPeriod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Carbon Emissions per Ton Kilometer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Measures the environmental impact of cargo operations.</a:t>
            </a:r>
            <a:endParaRPr lang="en-US" altLang="en-US" sz="1700" dirty="0"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AutoNum type="arabicPeriod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Fuel Efficiency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Cargo transported per unit of fuel consumed.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3483-0AFD-B926-28BC-B8632679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2ABAB1-50D7-7BF8-28EA-7A8BBF249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9"/>
            <a:ext cx="12192000" cy="68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4DFFF03-4F87-C286-AAC6-1630F0589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D3901-3F9F-A70E-0F24-7C7992F7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6B677-6BC0-9C18-E51E-7B8D4145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E5D1-92B8-1EE2-DA80-598A4D2D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8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ine graph adjacent to a stair">
            <a:extLst>
              <a:ext uri="{FF2B5EF4-FFF2-40B4-BE49-F238E27FC236}">
                <a16:creationId xmlns:a16="http://schemas.microsoft.com/office/drawing/2014/main" id="{AF494789-E043-2F8E-D81D-21FCF3F7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966" b="33687"/>
          <a:stretch/>
        </p:blipFill>
        <p:spPr>
          <a:xfrm>
            <a:off x="0" y="-16452"/>
            <a:ext cx="12191999" cy="687445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E981-F74B-66C7-2C75-C9CE46CCEA75}"/>
              </a:ext>
            </a:extLst>
          </p:cNvPr>
          <p:cNvSpPr txBox="1"/>
          <p:nvPr/>
        </p:nvSpPr>
        <p:spPr>
          <a:xfrm>
            <a:off x="7389529" y="222312"/>
            <a:ext cx="4695751" cy="1829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latin typeface="+mj-lt"/>
                <a:ea typeface="+mj-ea"/>
                <a:cs typeface="+mj-cs"/>
              </a:rPr>
              <a:t>Types of Analysis: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BFA84-AD90-0AB9-A02A-CCBD77C3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F33C-0722-BB91-607E-1255EF729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6457" y="960051"/>
            <a:ext cx="4501893" cy="564832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Operational Performance Analysis – </a:t>
            </a:r>
            <a:r>
              <a:rPr lang="en-US" sz="1400" dirty="0">
                <a:solidFill>
                  <a:srgbClr val="92D050"/>
                </a:solidFill>
              </a:rPr>
              <a:t>On-Time Delivery Rate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92D050"/>
                </a:solidFill>
              </a:rPr>
              <a:t>Transit Time Analysis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92D050"/>
                </a:solidFill>
              </a:rPr>
              <a:t>Resource Utilization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92D050"/>
                </a:solidFill>
              </a:rPr>
              <a:t>Load Factor, </a:t>
            </a:r>
            <a:r>
              <a:rPr lang="en-US" sz="1400" dirty="0"/>
              <a:t>Loading &amp; Unloading Time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Customer Insights - Customer Ratings, Service Feedback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Financial Performance - </a:t>
            </a:r>
            <a:r>
              <a:rPr lang="en-US" sz="1400" dirty="0">
                <a:solidFill>
                  <a:srgbClr val="92D050"/>
                </a:solidFill>
              </a:rPr>
              <a:t>Cost vs. Revenue Analysis</a:t>
            </a:r>
            <a:r>
              <a:rPr lang="en-US" sz="1400" dirty="0"/>
              <a:t>, Damage Costs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Risk Analysis - </a:t>
            </a:r>
            <a:r>
              <a:rPr lang="en-US" sz="1400" dirty="0">
                <a:solidFill>
                  <a:srgbClr val="92D050"/>
                </a:solidFill>
              </a:rPr>
              <a:t>Damage Occurrences, Transfer Risks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Route Optimization - </a:t>
            </a:r>
            <a:r>
              <a:rPr lang="en-US" sz="1400" dirty="0">
                <a:solidFill>
                  <a:srgbClr val="92D050"/>
                </a:solidFill>
              </a:rPr>
              <a:t>Origin-Destination Pair Analysis</a:t>
            </a:r>
            <a:r>
              <a:rPr lang="en-US" sz="1400" dirty="0"/>
              <a:t>, Seasonality Insights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Sustainability Goals - </a:t>
            </a:r>
            <a:r>
              <a:rPr lang="en-US" sz="1400" dirty="0">
                <a:solidFill>
                  <a:srgbClr val="92D050"/>
                </a:solidFill>
              </a:rPr>
              <a:t>Carbon Footprint Analysis</a:t>
            </a:r>
            <a:r>
              <a:rPr lang="en-US" sz="1400" dirty="0"/>
              <a:t>, Fuel Efficiency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Predictive and Advanced Analytics - Forecasting Demand, Risk Prediction Models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Visualizations for Insights - Heat Maps, Trend Charts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Strategic Planning - Performance Benchmarks, Cost-Benefit Analysis of Investments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37A18-6A2B-64E2-4C48-704FF7B2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9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peedometer">
            <a:extLst>
              <a:ext uri="{FF2B5EF4-FFF2-40B4-BE49-F238E27FC236}">
                <a16:creationId xmlns:a16="http://schemas.microsoft.com/office/drawing/2014/main" id="{B196C01B-C3E7-E556-497B-931D69C5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19" b="4819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90446-5309-6090-BEBD-71C4D176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0931A-A4FB-2670-0928-E75DFED4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BEEE3-2F26-C2B8-FDEB-963CE4FF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77" y="3429000"/>
            <a:ext cx="4914907" cy="1828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Key Performance Indicators: 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dirty="0">
                <a:solidFill>
                  <a:srgbClr val="FFFFFF"/>
                </a:solidFill>
              </a:rPr>
              <a:t>Cargo Performance</a:t>
            </a:r>
          </a:p>
        </p:txBody>
      </p:sp>
    </p:spTree>
    <p:extLst>
      <p:ext uri="{BB962C8B-B14F-4D97-AF65-F5344CB8AC3E}">
        <p14:creationId xmlns:p14="http://schemas.microsoft.com/office/powerpoint/2010/main" val="36236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A042AA3-5BE5-3AE5-5A03-B899D5AD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FBE3F-58D5-4E28-E1A2-99260EB5645F}"/>
              </a:ext>
            </a:extLst>
          </p:cNvPr>
          <p:cNvSpPr txBox="1"/>
          <p:nvPr/>
        </p:nvSpPr>
        <p:spPr>
          <a:xfrm>
            <a:off x="308389" y="671317"/>
            <a:ext cx="4797012" cy="11476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Operational Performance KPIs: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BF312-754B-75C3-2F02-E13B4ECC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C4D0-4EE9-A3AD-5F43-945F5A5D4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9" y="3347680"/>
            <a:ext cx="4765264" cy="355513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Cargo Volume</a:t>
            </a:r>
            <a:r>
              <a:rPr lang="en-US" sz="1600" dirty="0"/>
              <a:t>: Indicates the total amount of cargo handled.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Cargo Load Factor (CLF)</a:t>
            </a:r>
            <a:r>
              <a:rPr lang="en-US" sz="1600" dirty="0"/>
              <a:t>: Reflects the percentage of available cargo space utilized.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Freight Yield</a:t>
            </a:r>
            <a:r>
              <a:rPr lang="en-US" sz="1600" dirty="0"/>
              <a:t>: Measures the revenue earned per ton of cargo transported per </a:t>
            </a:r>
            <a:r>
              <a:rPr lang="en-US" sz="1600" dirty="0" err="1"/>
              <a:t>kilometre</a:t>
            </a:r>
            <a:r>
              <a:rPr lang="en-US" sz="1600" dirty="0"/>
              <a:t>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Turnaround Time (TAT)</a:t>
            </a:r>
            <a:r>
              <a:rPr lang="en-US" sz="1600" dirty="0"/>
              <a:t>: Measures the time taken to load, unload, and prepare a cargo aircraft for its next flight.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On-Time Delivery (OTD)</a:t>
            </a:r>
            <a:r>
              <a:rPr lang="en-US" sz="1600" dirty="0"/>
              <a:t>: Percentage of cargo delivered within the promised timeframe.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Warehouse Dwell Time</a:t>
            </a:r>
            <a:r>
              <a:rPr lang="en-US" sz="1600" dirty="0"/>
              <a:t>: Measures the average time cargo spends in storage facilities before being shipped or picked up.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E20BCB-8196-1122-DE4C-6DD26434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9274" y="838200"/>
            <a:ext cx="5244527" cy="5181600"/>
          </a:xfrm>
          <a:custGeom>
            <a:avLst/>
            <a:gdLst>
              <a:gd name="connsiteX0" fmla="*/ 525103 w 5244527"/>
              <a:gd name="connsiteY0" fmla="*/ 0 h 5181600"/>
              <a:gd name="connsiteX1" fmla="*/ 4719424 w 5244527"/>
              <a:gd name="connsiteY1" fmla="*/ 0 h 5181600"/>
              <a:gd name="connsiteX2" fmla="*/ 5244527 w 5244527"/>
              <a:gd name="connsiteY2" fmla="*/ 525103 h 5181600"/>
              <a:gd name="connsiteX3" fmla="*/ 5244527 w 5244527"/>
              <a:gd name="connsiteY3" fmla="*/ 4656497 h 5181600"/>
              <a:gd name="connsiteX4" fmla="*/ 4719424 w 5244527"/>
              <a:gd name="connsiteY4" fmla="*/ 5181600 h 5181600"/>
              <a:gd name="connsiteX5" fmla="*/ 525103 w 5244527"/>
              <a:gd name="connsiteY5" fmla="*/ 5181600 h 5181600"/>
              <a:gd name="connsiteX6" fmla="*/ 0 w 5244527"/>
              <a:gd name="connsiteY6" fmla="*/ 4656497 h 5181600"/>
              <a:gd name="connsiteX7" fmla="*/ 0 w 5244527"/>
              <a:gd name="connsiteY7" fmla="*/ 525103 h 5181600"/>
              <a:gd name="connsiteX8" fmla="*/ 525103 w 5244527"/>
              <a:gd name="connsiteY8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Graphic 19" descr="Crane">
            <a:extLst>
              <a:ext uri="{FF2B5EF4-FFF2-40B4-BE49-F238E27FC236}">
                <a16:creationId xmlns:a16="http://schemas.microsoft.com/office/drawing/2014/main" id="{FECEF7D6-78AF-EA9F-2977-86AD7C6B4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6042" y="1559809"/>
            <a:ext cx="3738382" cy="37383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B328F-B623-1055-625C-081133CA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A2BC11C-25CD-BA01-B738-D4A5DD65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27F7F-E6B5-0EDD-6BDC-4D7F5884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625880" cy="1805607"/>
          </a:xfrm>
        </p:spPr>
        <p:txBody>
          <a:bodyPr anchor="t">
            <a:normAutofit/>
          </a:bodyPr>
          <a:lstStyle/>
          <a:p>
            <a:r>
              <a:rPr lang="en-US" sz="4100" b="1"/>
              <a:t>Financial Performance KPIs</a:t>
            </a:r>
            <a:br>
              <a:rPr lang="en-US" sz="4100" b="1"/>
            </a:br>
            <a:endParaRPr lang="en-US" sz="41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2E57C-43C3-00E9-6CDD-7D40980C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0229033-C6A2-24CC-F5E9-70F7DCEC89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0626" y="2104846"/>
            <a:ext cx="5487896" cy="402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Revenue Ton Kilometer (RTK)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Measures the revenue-generating distance a ton of cargo is flown.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Cost per Ton Kilometer (CTK)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Total costs incurred for transporting one ton of cargo over one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kilometre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Profit Margin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Net revenue from cargo operations as a percentage of total revenue.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4. Unit Cost of Handling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Cost incurred to process a cargo unit.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C370B-A1E5-1BCE-360E-25CD04D0F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7140" y="0"/>
            <a:ext cx="5054860" cy="6858000"/>
          </a:xfrm>
          <a:custGeom>
            <a:avLst/>
            <a:gdLst>
              <a:gd name="connsiteX0" fmla="*/ 677913 w 5054860"/>
              <a:gd name="connsiteY0" fmla="*/ 0 h 6858000"/>
              <a:gd name="connsiteX1" fmla="*/ 5054860 w 5054860"/>
              <a:gd name="connsiteY1" fmla="*/ 0 h 6858000"/>
              <a:gd name="connsiteX2" fmla="*/ 5054860 w 5054860"/>
              <a:gd name="connsiteY2" fmla="*/ 6858000 h 6858000"/>
              <a:gd name="connsiteX3" fmla="*/ 677913 w 5054860"/>
              <a:gd name="connsiteY3" fmla="*/ 6858000 h 6858000"/>
              <a:gd name="connsiteX4" fmla="*/ 0 w 5054860"/>
              <a:gd name="connsiteY4" fmla="*/ 6180087 h 6858000"/>
              <a:gd name="connsiteX5" fmla="*/ 0 w 5054860"/>
              <a:gd name="connsiteY5" fmla="*/ 677913 h 6858000"/>
              <a:gd name="connsiteX6" fmla="*/ 677913 w 505486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4860" h="6858000">
                <a:moveTo>
                  <a:pt x="677913" y="0"/>
                </a:moveTo>
                <a:lnTo>
                  <a:pt x="5054860" y="0"/>
                </a:lnTo>
                <a:lnTo>
                  <a:pt x="505486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0" descr="Pound">
            <a:extLst>
              <a:ext uri="{FF2B5EF4-FFF2-40B4-BE49-F238E27FC236}">
                <a16:creationId xmlns:a16="http://schemas.microsoft.com/office/drawing/2014/main" id="{FA448F9B-241A-5DF4-7AAF-7243A77F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8580" y="1685536"/>
            <a:ext cx="3485372" cy="34853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93CF8-B8CF-C1BC-1DEC-760895D8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8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 picture of the brain made up of patterns">
            <a:extLst>
              <a:ext uri="{FF2B5EF4-FFF2-40B4-BE49-F238E27FC236}">
                <a16:creationId xmlns:a16="http://schemas.microsoft.com/office/drawing/2014/main" id="{5383B5B9-5F94-AEF4-E4CF-57129C6B2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87" b="19257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C62CA-7480-2635-BA1C-117B0136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D398B-6F13-D1BC-7070-CA0B3FB1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0AA90-04CD-C522-C099-B93907B4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7CE0-C9E9-D643-2ADF-93C5F9B4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00" y="3823636"/>
            <a:ext cx="7454536" cy="1828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Previous Business Intelligence Reports:</a:t>
            </a:r>
          </a:p>
        </p:txBody>
      </p:sp>
    </p:spTree>
    <p:extLst>
      <p:ext uri="{BB962C8B-B14F-4D97-AF65-F5344CB8AC3E}">
        <p14:creationId xmlns:p14="http://schemas.microsoft.com/office/powerpoint/2010/main" val="304245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042AA3-5BE5-3AE5-5A03-B899D5AD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AB8E2-45BD-2CE5-E2BF-A5969B83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162"/>
            <a:ext cx="4797012" cy="1802538"/>
          </a:xfrm>
        </p:spPr>
        <p:txBody>
          <a:bodyPr anchor="t">
            <a:normAutofit/>
          </a:bodyPr>
          <a:lstStyle/>
          <a:p>
            <a:r>
              <a:rPr lang="en-US" sz="4100" b="1"/>
              <a:t>Customer Satisfaction KPIs:</a:t>
            </a:r>
            <a:endParaRPr lang="en-US" sz="41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21DB1-C4AD-8304-D389-1877884A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666194-628B-33A5-F090-2D5DCF8AD4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0137" y="2569464"/>
            <a:ext cx="4765264" cy="35551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Customer Complaint Rate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Number of complaints per shipment or month.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Delivery Accuracy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Percentage of shipments delivered to the correct destination without issues.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Claims Ratio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(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Total value of claims / Total revenue)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Indicates the frequency and value of cargo damage or loss.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4E20BCB-8196-1122-DE4C-6DD26434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9274" y="838200"/>
            <a:ext cx="5244527" cy="5181600"/>
          </a:xfrm>
          <a:custGeom>
            <a:avLst/>
            <a:gdLst>
              <a:gd name="connsiteX0" fmla="*/ 525103 w 5244527"/>
              <a:gd name="connsiteY0" fmla="*/ 0 h 5181600"/>
              <a:gd name="connsiteX1" fmla="*/ 4719424 w 5244527"/>
              <a:gd name="connsiteY1" fmla="*/ 0 h 5181600"/>
              <a:gd name="connsiteX2" fmla="*/ 5244527 w 5244527"/>
              <a:gd name="connsiteY2" fmla="*/ 525103 h 5181600"/>
              <a:gd name="connsiteX3" fmla="*/ 5244527 w 5244527"/>
              <a:gd name="connsiteY3" fmla="*/ 4656497 h 5181600"/>
              <a:gd name="connsiteX4" fmla="*/ 4719424 w 5244527"/>
              <a:gd name="connsiteY4" fmla="*/ 5181600 h 5181600"/>
              <a:gd name="connsiteX5" fmla="*/ 525103 w 5244527"/>
              <a:gd name="connsiteY5" fmla="*/ 5181600 h 5181600"/>
              <a:gd name="connsiteX6" fmla="*/ 0 w 5244527"/>
              <a:gd name="connsiteY6" fmla="*/ 4656497 h 5181600"/>
              <a:gd name="connsiteX7" fmla="*/ 0 w 5244527"/>
              <a:gd name="connsiteY7" fmla="*/ 525103 h 5181600"/>
              <a:gd name="connsiteX8" fmla="*/ 525103 w 5244527"/>
              <a:gd name="connsiteY8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0" descr="Truck">
            <a:extLst>
              <a:ext uri="{FF2B5EF4-FFF2-40B4-BE49-F238E27FC236}">
                <a16:creationId xmlns:a16="http://schemas.microsoft.com/office/drawing/2014/main" id="{1AE6F0F1-20E6-49C4-2C44-6BC5CC81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6042" y="1559809"/>
            <a:ext cx="3738382" cy="37383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35E2-940C-BDBF-CD80-71147990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042AA3-5BE5-3AE5-5A03-B899D5AD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C4845-510E-9157-08DD-01A5E71B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162"/>
            <a:ext cx="4797012" cy="1802538"/>
          </a:xfrm>
        </p:spPr>
        <p:txBody>
          <a:bodyPr anchor="t">
            <a:normAutofit/>
          </a:bodyPr>
          <a:lstStyle/>
          <a:p>
            <a:r>
              <a:rPr lang="en-IN" dirty="0"/>
              <a:t>Market &amp; Business KPIs: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31CC3-552B-DF29-EE3E-3E7E4623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3746-92E0-706D-FE51-E2D8D3FA7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9" y="2051543"/>
            <a:ext cx="4765264" cy="3246648"/>
          </a:xfrm>
        </p:spPr>
        <p:txBody>
          <a:bodyPr anchor="b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Market Share</a:t>
            </a:r>
            <a:r>
              <a:rPr lang="en-US" dirty="0"/>
              <a:t>: Percentage of the market controlled by the cargo operation.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Route Profitability</a:t>
            </a:r>
            <a:r>
              <a:rPr lang="en-US" dirty="0"/>
              <a:t>: Revenue minus costs for specific cargo routes.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Utilization Rate</a:t>
            </a:r>
            <a:r>
              <a:rPr lang="en-US" dirty="0"/>
              <a:t>: Measures the degree to which cargo handling assets (e.g., forklifts, storage facilities) are </a:t>
            </a:r>
            <a:r>
              <a:rPr lang="en-US" dirty="0" err="1"/>
              <a:t>utilised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E20BCB-8196-1122-DE4C-6DD26434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9274" y="838200"/>
            <a:ext cx="5244527" cy="5181600"/>
          </a:xfrm>
          <a:custGeom>
            <a:avLst/>
            <a:gdLst>
              <a:gd name="connsiteX0" fmla="*/ 525103 w 5244527"/>
              <a:gd name="connsiteY0" fmla="*/ 0 h 5181600"/>
              <a:gd name="connsiteX1" fmla="*/ 4719424 w 5244527"/>
              <a:gd name="connsiteY1" fmla="*/ 0 h 5181600"/>
              <a:gd name="connsiteX2" fmla="*/ 5244527 w 5244527"/>
              <a:gd name="connsiteY2" fmla="*/ 525103 h 5181600"/>
              <a:gd name="connsiteX3" fmla="*/ 5244527 w 5244527"/>
              <a:gd name="connsiteY3" fmla="*/ 4656497 h 5181600"/>
              <a:gd name="connsiteX4" fmla="*/ 4719424 w 5244527"/>
              <a:gd name="connsiteY4" fmla="*/ 5181600 h 5181600"/>
              <a:gd name="connsiteX5" fmla="*/ 525103 w 5244527"/>
              <a:gd name="connsiteY5" fmla="*/ 5181600 h 5181600"/>
              <a:gd name="connsiteX6" fmla="*/ 0 w 5244527"/>
              <a:gd name="connsiteY6" fmla="*/ 4656497 h 5181600"/>
              <a:gd name="connsiteX7" fmla="*/ 0 w 5244527"/>
              <a:gd name="connsiteY7" fmla="*/ 525103 h 5181600"/>
              <a:gd name="connsiteX8" fmla="*/ 525103 w 5244527"/>
              <a:gd name="connsiteY8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Ferry">
            <a:extLst>
              <a:ext uri="{FF2B5EF4-FFF2-40B4-BE49-F238E27FC236}">
                <a16:creationId xmlns:a16="http://schemas.microsoft.com/office/drawing/2014/main" id="{314B2E13-8ED0-8ADA-FEF9-4FC771992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6042" y="1559809"/>
            <a:ext cx="3738382" cy="37383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BA488-C2C3-AACB-E8C2-4F9B478A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26D39-897B-4625-3415-5A74D657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6" y="381423"/>
            <a:ext cx="6455299" cy="1805607"/>
          </a:xfrm>
        </p:spPr>
        <p:txBody>
          <a:bodyPr anchor="t">
            <a:normAutofit/>
          </a:bodyPr>
          <a:lstStyle/>
          <a:p>
            <a:r>
              <a:rPr lang="en-IN" dirty="0"/>
              <a:t>Sales Performance KPIs: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31B38-4324-33C8-D24D-ED99E48D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2EEF-FD80-F258-D745-A27D825CD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98" y="3623095"/>
            <a:ext cx="6259072" cy="4717785"/>
          </a:xfrm>
        </p:spPr>
        <p:txBody>
          <a:bodyPr anchor="b">
            <a:normAutofit lnSpcReduction="10000"/>
          </a:bodyPr>
          <a:lstStyle/>
          <a:p>
            <a:r>
              <a:rPr lang="en-US" b="1" dirty="0"/>
              <a:t>Average Revenue Per Unit (ARPU)</a:t>
            </a:r>
            <a:r>
              <a:rPr lang="en-US" dirty="0"/>
              <a:t>: Formula: </a:t>
            </a:r>
            <a:r>
              <a:rPr lang="en-US" i="1" dirty="0"/>
              <a:t>(Total Revenue / Number of Units Sold)</a:t>
            </a:r>
            <a:r>
              <a:rPr lang="en-US" dirty="0"/>
              <a:t>. Tracks the average earnings per product or service sold.</a:t>
            </a:r>
          </a:p>
          <a:p>
            <a:r>
              <a:rPr lang="en-US" b="1" dirty="0"/>
              <a:t>Lead Conversion Rate</a:t>
            </a:r>
            <a:r>
              <a:rPr lang="en-US" dirty="0"/>
              <a:t>: Formula: </a:t>
            </a:r>
            <a:r>
              <a:rPr lang="en-US" i="1" dirty="0"/>
              <a:t>(Number of Converted Leads / Total Leads) × 100</a:t>
            </a:r>
            <a:r>
              <a:rPr lang="en-US" dirty="0"/>
              <a:t>. Measures the efficiency of converting leads into paying customers.</a:t>
            </a:r>
          </a:p>
          <a:p>
            <a:r>
              <a:rPr lang="en-US" b="1" dirty="0"/>
              <a:t>Cost of Customer Acquisition (CAC)</a:t>
            </a:r>
            <a:r>
              <a:rPr lang="en-US" dirty="0"/>
              <a:t>: Indicates the investment needed to acquire one new customer.</a:t>
            </a:r>
          </a:p>
          <a:p>
            <a:r>
              <a:rPr lang="en-US" b="1" dirty="0"/>
              <a:t>Churn Rate</a:t>
            </a:r>
            <a:r>
              <a:rPr lang="en-US" dirty="0"/>
              <a:t>: Measures customer attrition over a given time.</a:t>
            </a:r>
          </a:p>
          <a:p>
            <a:r>
              <a:rPr lang="en-US" b="1" dirty="0"/>
              <a:t>Customer Lifetime Value (CLV)</a:t>
            </a:r>
            <a:r>
              <a:rPr lang="en-US" dirty="0"/>
              <a:t>: Predicts the total revenue a customer will generate during their relationship with the business.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 descr="Neon light percentage sign">
            <a:extLst>
              <a:ext uri="{FF2B5EF4-FFF2-40B4-BE49-F238E27FC236}">
                <a16:creationId xmlns:a16="http://schemas.microsoft.com/office/drawing/2014/main" id="{DF4057F3-CC05-147B-C3DD-CE38A40A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14" r="12675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ADE2E-0001-95EA-0E0B-1AFE74BF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2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4B04182-BBFB-AB05-0885-6E210C002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C0B99-B1AD-58C4-20F1-1100B89DE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7" y="444625"/>
            <a:ext cx="5370550" cy="1177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dirty="0"/>
              <a:t>Conclusion &amp; Recommendation:</a:t>
            </a:r>
            <a:br>
              <a:rPr lang="en-US" sz="4100" dirty="0"/>
            </a:br>
            <a:br>
              <a:rPr lang="en-US" sz="4100" dirty="0"/>
            </a:br>
            <a:endParaRPr lang="en-US" sz="4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12D25-577D-7E70-42E1-6FF435CAE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Wood human figure">
            <a:extLst>
              <a:ext uri="{FF2B5EF4-FFF2-40B4-BE49-F238E27FC236}">
                <a16:creationId xmlns:a16="http://schemas.microsoft.com/office/drawing/2014/main" id="{44658F7C-B4E0-6113-F3F6-148B588D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716" b="-1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3F2B5-9D55-188D-80DB-2329F6F0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47008-B558-EB54-2AFC-86421701FAE9}"/>
              </a:ext>
            </a:extLst>
          </p:cNvPr>
          <p:cNvSpPr txBox="1"/>
          <p:nvPr/>
        </p:nvSpPr>
        <p:spPr>
          <a:xfrm>
            <a:off x="111620" y="1684968"/>
            <a:ext cx="57715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Focus on improving the On-Time Delivery Rate of Perishable items by </a:t>
            </a:r>
            <a:r>
              <a:rPr lang="en-US" sz="1800" dirty="0">
                <a:solidFill>
                  <a:srgbClr val="FFC000"/>
                </a:solidFill>
              </a:rPr>
              <a:t>reducing the number of transfers.</a:t>
            </a:r>
            <a:r>
              <a:rPr lang="en-US" sz="1800" dirty="0"/>
              <a:t> This will help improve the delivery rate and customer satisfaction and reduce cargo damage occurrences and costs associated with transfers &amp; damages (thereby increasing profit margin).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lower On-Time Delivery Rate on KUL-SIN &amp; HKG-MEM routes is because these routes have the </a:t>
            </a:r>
            <a:r>
              <a:rPr lang="en-US" dirty="0">
                <a:solidFill>
                  <a:srgbClr val="FFC000"/>
                </a:solidFill>
              </a:rPr>
              <a:t>highest air traffic worldwide</a:t>
            </a:r>
            <a:r>
              <a:rPr lang="en-US" dirty="0"/>
              <a:t>, which can delay cargo delivery. </a:t>
            </a:r>
            <a:r>
              <a:rPr lang="en-US" dirty="0">
                <a:solidFill>
                  <a:srgbClr val="FFC000"/>
                </a:solidFill>
              </a:rPr>
              <a:t>Diverting the time-critical cargo </a:t>
            </a:r>
            <a:r>
              <a:rPr lang="en-US" dirty="0"/>
              <a:t>(such as perishable cargo) </a:t>
            </a:r>
            <a:r>
              <a:rPr lang="en-US" dirty="0">
                <a:solidFill>
                  <a:srgbClr val="FFC000"/>
                </a:solidFill>
              </a:rPr>
              <a:t>to other routes </a:t>
            </a:r>
            <a:r>
              <a:rPr lang="en-US" dirty="0"/>
              <a:t>can help increase the on-time delivery rate for perishable items and improve CSAT (Customer Satisfaction Score).</a:t>
            </a:r>
          </a:p>
        </p:txBody>
      </p:sp>
    </p:spTree>
    <p:extLst>
      <p:ext uri="{BB962C8B-B14F-4D97-AF65-F5344CB8AC3E}">
        <p14:creationId xmlns:p14="http://schemas.microsoft.com/office/powerpoint/2010/main" val="199655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03E19-77AC-FD16-38C1-A42C84A92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A2DE904-321D-690D-D5E8-8B2BB3B77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7F66C-F17C-DC88-B15A-D19B8CA8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7" y="444625"/>
            <a:ext cx="5370550" cy="1177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dirty="0"/>
              <a:t>Conclusion &amp; Recommendation:</a:t>
            </a:r>
            <a:br>
              <a:rPr lang="en-US" sz="4100" dirty="0"/>
            </a:br>
            <a:br>
              <a:rPr lang="en-US" sz="4100" dirty="0"/>
            </a:br>
            <a:endParaRPr lang="en-US" sz="4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1F6E-9532-95EA-F09D-4769D8B6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Wood human figure">
            <a:extLst>
              <a:ext uri="{FF2B5EF4-FFF2-40B4-BE49-F238E27FC236}">
                <a16:creationId xmlns:a16="http://schemas.microsoft.com/office/drawing/2014/main" id="{D0655ED6-40EF-1B85-02C0-A643968A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716" b="-1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F21B-BE99-9C21-7891-4C2E5257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E7F67-4E10-2D40-6D00-D99324B034AF}"/>
              </a:ext>
            </a:extLst>
          </p:cNvPr>
          <p:cNvSpPr txBox="1"/>
          <p:nvPr/>
        </p:nvSpPr>
        <p:spPr>
          <a:xfrm>
            <a:off x="111620" y="1684968"/>
            <a:ext cx="5771595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IN" dirty="0"/>
              <a:t>LHR-SYD &amp; LAX-DXB have the lowest load factor, which can be attributed to </a:t>
            </a:r>
            <a:r>
              <a:rPr lang="en-IN" dirty="0">
                <a:solidFill>
                  <a:srgbClr val="FFC000"/>
                </a:solidFill>
              </a:rPr>
              <a:t>lower freight demand on these routes; high capacity aircrafts operated</a:t>
            </a:r>
            <a:r>
              <a:rPr lang="en-IN" dirty="0"/>
              <a:t> on these routes. Operate </a:t>
            </a:r>
            <a:r>
              <a:rPr lang="en-IN" dirty="0">
                <a:solidFill>
                  <a:srgbClr val="FFC000"/>
                </a:solidFill>
              </a:rPr>
              <a:t>lower-capacity aircraft or divert cargo from other in-demand routes</a:t>
            </a:r>
            <a:r>
              <a:rPr lang="en-IN" dirty="0"/>
              <a:t> to efficiently use the available cargo space and improve the On-Time Delivery Rate. </a:t>
            </a:r>
          </a:p>
          <a:p>
            <a:pPr marL="342900" indent="-342900">
              <a:buAutoNum type="arabicPeriod" startAt="3"/>
            </a:pPr>
            <a:endParaRPr lang="en-IN" dirty="0"/>
          </a:p>
          <a:p>
            <a:pPr marL="342900" indent="-342900">
              <a:buAutoNum type="arabicPeriod" startAt="3"/>
            </a:pPr>
            <a:r>
              <a:rPr lang="en-IN" dirty="0"/>
              <a:t> HKG-DXB, ATL-NYC &amp; ATL-MEM routes have high CO2 emissions and fuel consumption. This can be due to </a:t>
            </a:r>
            <a:r>
              <a:rPr lang="en-IN" dirty="0">
                <a:solidFill>
                  <a:srgbClr val="FFC000"/>
                </a:solidFill>
              </a:rPr>
              <a:t>older aircraft </a:t>
            </a:r>
            <a:r>
              <a:rPr lang="en-US" dirty="0">
                <a:solidFill>
                  <a:srgbClr val="FFC000"/>
                </a:solidFill>
              </a:rPr>
              <a:t>operating </a:t>
            </a:r>
            <a:r>
              <a:rPr lang="en-US" dirty="0"/>
              <a:t>on these routes, which are not </a:t>
            </a:r>
            <a:r>
              <a:rPr lang="en-US" dirty="0">
                <a:solidFill>
                  <a:srgbClr val="FFC000"/>
                </a:solidFill>
              </a:rPr>
              <a:t>fuel efficient </a:t>
            </a:r>
            <a:r>
              <a:rPr lang="en-US" dirty="0"/>
              <a:t>or working on </a:t>
            </a:r>
            <a:r>
              <a:rPr lang="en-US" dirty="0">
                <a:solidFill>
                  <a:srgbClr val="FFC000"/>
                </a:solidFill>
              </a:rPr>
              <a:t>older emission systems</a:t>
            </a:r>
            <a:r>
              <a:rPr lang="en-IN" dirty="0"/>
              <a:t>. Use state-of-the-art aircraft to help reduce fuel costs/consumption (increase profit) and be in compliance with the CO2 emissions set by the environmental body.  </a:t>
            </a:r>
          </a:p>
          <a:p>
            <a:pPr marL="342900" indent="-342900">
              <a:buAutoNum type="arabicPeriod" startAt="3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1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B3ADD-D0B7-9E93-8E3D-8291C1DF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8DEA-7816-B2D1-B85C-D5E53860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7" y="444625"/>
            <a:ext cx="5370550" cy="1177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dirty="0"/>
              <a:t>Conclusion &amp; Recommendation:</a:t>
            </a:r>
            <a:br>
              <a:rPr lang="en-US" sz="4100" dirty="0"/>
            </a:br>
            <a:br>
              <a:rPr lang="en-US" sz="4100" dirty="0"/>
            </a:br>
            <a:endParaRPr lang="en-US" sz="4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E447-8974-1867-1BF9-1D77FAAE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Wood human figure">
            <a:extLst>
              <a:ext uri="{FF2B5EF4-FFF2-40B4-BE49-F238E27FC236}">
                <a16:creationId xmlns:a16="http://schemas.microsoft.com/office/drawing/2014/main" id="{5B800FE1-2A3C-0D78-051A-F7AE4B87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716" b="-1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6EBA-33C4-FC09-C7F9-DD29768B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29559-19CB-FAAE-E77A-8E0D25AF88E9}"/>
              </a:ext>
            </a:extLst>
          </p:cNvPr>
          <p:cNvSpPr txBox="1"/>
          <p:nvPr/>
        </p:nvSpPr>
        <p:spPr>
          <a:xfrm>
            <a:off x="111620" y="1684968"/>
            <a:ext cx="5771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Australia, Malaysia &amp; South Korea were the countries most bookings came from. As mentioned, the </a:t>
            </a:r>
            <a:r>
              <a:rPr lang="en-US" dirty="0"/>
              <a:t>economies of these countries are doing well, with strong GDP growth and inflation under</a:t>
            </a:r>
            <a:r>
              <a:rPr lang="en-IN" dirty="0"/>
              <a:t> control. </a:t>
            </a:r>
            <a:r>
              <a:rPr lang="en-IN" dirty="0">
                <a:solidFill>
                  <a:srgbClr val="FFC000"/>
                </a:solidFill>
              </a:rPr>
              <a:t>Increase the ad campaign penetration in these countries</a:t>
            </a:r>
            <a:r>
              <a:rPr lang="en-IN" dirty="0"/>
              <a:t> to improve the ROMI (Return on Marketing Investment) and achieve the sales target.</a:t>
            </a:r>
          </a:p>
          <a:p>
            <a:endParaRPr lang="en-IN" dirty="0"/>
          </a:p>
          <a:p>
            <a:r>
              <a:rPr lang="en-IN" dirty="0"/>
              <a:t>4. The current sales conversion rate is very low at 15%. Implementing the above strategies can help increase the sales conversion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hopping cart with boxes">
            <a:extLst>
              <a:ext uri="{FF2B5EF4-FFF2-40B4-BE49-F238E27FC236}">
                <a16:creationId xmlns:a16="http://schemas.microsoft.com/office/drawing/2014/main" id="{A9DC1F0F-52E8-DF35-FBD1-2B160488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9" b="6301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5A96A-D4BB-8605-1CFC-6AEB71A7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F7BB4-9EB7-4D2F-8507-942E2C5A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DF181-7E3D-F7EC-D04C-082C92E1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77" y="3429000"/>
            <a:ext cx="4914907" cy="1828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Task 2: Customer Buying Behaviour</a:t>
            </a:r>
          </a:p>
        </p:txBody>
      </p:sp>
    </p:spTree>
    <p:extLst>
      <p:ext uri="{BB962C8B-B14F-4D97-AF65-F5344CB8AC3E}">
        <p14:creationId xmlns:p14="http://schemas.microsoft.com/office/powerpoint/2010/main" val="37317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7AFDE-FD0B-F3FE-4AF3-CF0F4E6C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9" name="Picture 8" descr="Top view of cubes connected with black lines">
            <a:extLst>
              <a:ext uri="{FF2B5EF4-FFF2-40B4-BE49-F238E27FC236}">
                <a16:creationId xmlns:a16="http://schemas.microsoft.com/office/drawing/2014/main" id="{8FF46DDA-E793-E648-6B7D-C9638D05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r="16667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53F77-A6DB-3E8F-4A97-3D6843D7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DCE7554-BA4C-4838-0646-6369BA0352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648329"/>
              </p:ext>
            </p:extLst>
          </p:nvPr>
        </p:nvGraphicFramePr>
        <p:xfrm>
          <a:off x="340627" y="444625"/>
          <a:ext cx="5344181" cy="6223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1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Vibrant green forest">
            <a:extLst>
              <a:ext uri="{FF2B5EF4-FFF2-40B4-BE49-F238E27FC236}">
                <a16:creationId xmlns:a16="http://schemas.microsoft.com/office/drawing/2014/main" id="{50FD0167-9B6E-9620-14E4-D77EF04E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64" b="7764"/>
          <a:stretch/>
        </p:blipFill>
        <p:spPr>
          <a:xfrm>
            <a:off x="-91562" y="-16452"/>
            <a:ext cx="12191999" cy="68744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E7087-F2F7-B497-B28E-985A1E77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018" y="150549"/>
            <a:ext cx="4485062" cy="1829832"/>
          </a:xfrm>
        </p:spPr>
        <p:txBody>
          <a:bodyPr anchor="t">
            <a:normAutofit/>
          </a:bodyPr>
          <a:lstStyle/>
          <a:p>
            <a:r>
              <a:rPr lang="en-IN" sz="4000" dirty="0"/>
              <a:t>Random Forest/Boosted Trees: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18D16-8E47-58CE-72FB-DB9D0990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E991-A90B-2099-1353-315DC65EF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0155" y="1980381"/>
            <a:ext cx="4726064" cy="5241759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400" dirty="0"/>
              <a:t>Target Variable – </a:t>
            </a:r>
            <a:r>
              <a:rPr lang="en-IN" sz="1400" dirty="0" err="1"/>
              <a:t>booking_complete</a:t>
            </a:r>
            <a:r>
              <a:rPr lang="en-IN" sz="1400" dirty="0"/>
              <a:t> (whether the customer completed the transaction)</a:t>
            </a:r>
          </a:p>
          <a:p>
            <a:pPr>
              <a:lnSpc>
                <a:spcPct val="110000"/>
              </a:lnSpc>
            </a:pPr>
            <a:r>
              <a:rPr lang="en-IN" sz="1400" dirty="0" err="1"/>
              <a:t>NodeSize</a:t>
            </a:r>
            <a:r>
              <a:rPr lang="en-IN" sz="1400" dirty="0"/>
              <a:t> – 20, </a:t>
            </a:r>
            <a:r>
              <a:rPr lang="en-IN" sz="1400" dirty="0" err="1"/>
              <a:t>ntree</a:t>
            </a:r>
            <a:r>
              <a:rPr lang="en-IN" sz="1400" dirty="0"/>
              <a:t> – 900. These values were finalised by calculating &amp; selecting the value with the lowest Out-Of-Bag Error.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</a:t>
            </a:r>
            <a:r>
              <a:rPr lang="en-US" sz="1400" b="1" dirty="0"/>
              <a:t>Out-of-Bag (OOB) Error Rate</a:t>
            </a:r>
            <a:r>
              <a:rPr lang="en-US" sz="1400" dirty="0"/>
              <a:t> is a key metric used in Random Forest models to estimate their performance without needing a separate validation dataset. The OOB error for the final model came out to be 14.82%.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Also calculated the confusion matrix on the validation dataset. Summing the Sensitivity (True Positive) &amp; Specificity (True Negative), we get an accuracy of 85.11%.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Plotted the variable importance plot. According to the plot, Origin location, flight route, Length of Stay, Flight Duration, Sales Channel, and Extra Baggage were the top 6 factors with the most predictive power</a:t>
            </a:r>
            <a:r>
              <a:rPr lang="en-IN" sz="1400" dirty="0"/>
              <a:t>.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7EFED-C6B3-762E-1500-4E8132BB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B1FD7-8CA0-8C40-69F7-35A3278C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8C60-3D20-34B5-C96B-C13E03D5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29</a:t>
            </a:fld>
            <a:endParaRPr lang="en-US"/>
          </a:p>
        </p:txBody>
      </p:sp>
      <p:pic>
        <p:nvPicPr>
          <p:cNvPr id="8" name="Content Placeholder 7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0CD651FA-8791-7729-5645-A50F88915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45857" cy="3794545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A4FC305-5437-A2DC-1213-5CCFB8AE1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57" y="2987675"/>
            <a:ext cx="5466500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CCEDD4-BCB1-E238-3D0D-AC367EF42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60385"/>
            <a:ext cx="12192000" cy="69183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99560-243F-8605-855E-C2A06A15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7D54D-54F3-22E6-AC96-79CDF1250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1EDFD-59DD-BB05-20AA-DB64E3FA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19D5-0CFE-D6A0-695D-3A38BB01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2091-806F-EF65-8216-BA03040C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0C72B07-9057-06B6-C1A3-845EBC085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52226" cy="6858001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18C795C5-774B-C769-85B2-4D4E3105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75" y="-2"/>
            <a:ext cx="59522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euron system in yellow and light blue">
            <a:extLst>
              <a:ext uri="{FF2B5EF4-FFF2-40B4-BE49-F238E27FC236}">
                <a16:creationId xmlns:a16="http://schemas.microsoft.com/office/drawing/2014/main" id="{7158D9FA-9740-D698-87D8-9807F418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61" b="8624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B8CF0-0786-F945-36E1-773F6198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IN" sz="4000" dirty="0"/>
              <a:t>Neural Networks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D6CE2-B075-B3EF-3C4B-9207319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C9E9F-7C7A-2262-982D-A33838ED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1FB08CB-9D08-997F-8292-9B945920A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45179"/>
              </p:ext>
            </p:extLst>
          </p:nvPr>
        </p:nvGraphicFramePr>
        <p:xfrm>
          <a:off x="7788213" y="1974329"/>
          <a:ext cx="4045505" cy="4038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004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AF230-3DB0-6AC3-659F-C4B6B2C9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IN" dirty="0"/>
              <a:t>Logistics Regression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82C40-EA21-F526-F7B8-2C056B2F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Cargo shipping containers in a pile and on a semi-truck at a harbor">
            <a:extLst>
              <a:ext uri="{FF2B5EF4-FFF2-40B4-BE49-F238E27FC236}">
                <a16:creationId xmlns:a16="http://schemas.microsoft.com/office/drawing/2014/main" id="{DCAF5471-F978-4AC9-CB85-3A16DEE2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r="16667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83FBC-6731-35F9-EE12-F583E517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AA552E8-17A6-43FD-48E4-B1C5BA305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73477"/>
              </p:ext>
            </p:extLst>
          </p:nvPr>
        </p:nvGraphicFramePr>
        <p:xfrm>
          <a:off x="340627" y="2569464"/>
          <a:ext cx="4764773" cy="3555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31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3ACF4C-6DB4-C0BC-0324-422C76A12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254" y="858566"/>
            <a:ext cx="6631935" cy="53183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50D73-F15C-9316-C0CC-0BE11105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A824-0F3E-A948-843B-0302E333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0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8096-F2B1-EAAF-222A-8CB6DFA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3" y="381423"/>
            <a:ext cx="11690956" cy="696008"/>
          </a:xfrm>
        </p:spPr>
        <p:txBody>
          <a:bodyPr/>
          <a:lstStyle/>
          <a:p>
            <a:pPr algn="ctr"/>
            <a:r>
              <a:rPr lang="en-IN"/>
              <a:t>Sales Performance: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4C53-9093-4A16-8AFA-D6B947D53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EA061-EF9B-A50D-A15C-A5502F2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C71F-8A75-2C37-864E-9B63AB4D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67DB0-6F02-EF01-4C7F-055F872F4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8B034-7830-94C2-E908-8559DE6C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38" y="0"/>
            <a:ext cx="12396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2D7E-0369-6ADD-B22B-71A4CCB96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3B63-CC15-468F-0267-BD688398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7" y="444625"/>
            <a:ext cx="5370550" cy="1177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dirty="0"/>
              <a:t>Conclusion &amp; Recommendation:</a:t>
            </a:r>
            <a:br>
              <a:rPr lang="en-US" sz="4100" dirty="0"/>
            </a:br>
            <a:br>
              <a:rPr lang="en-US" sz="4100" dirty="0"/>
            </a:br>
            <a:endParaRPr lang="en-US" sz="4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D1096-D33B-0CF6-16C6-07A8C117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Wood human figure">
            <a:extLst>
              <a:ext uri="{FF2B5EF4-FFF2-40B4-BE49-F238E27FC236}">
                <a16:creationId xmlns:a16="http://schemas.microsoft.com/office/drawing/2014/main" id="{4B137985-3418-FDD1-099A-43D272B934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716" b="-1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D04E9-7CF7-4C06-88DB-0E403043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D1683-2A8C-5587-EE6D-A0F34A4EB257}"/>
              </a:ext>
            </a:extLst>
          </p:cNvPr>
          <p:cNvSpPr txBox="1"/>
          <p:nvPr/>
        </p:nvSpPr>
        <p:spPr>
          <a:xfrm>
            <a:off x="111620" y="1684968"/>
            <a:ext cx="57715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89% of the holiday bookings were booked by customers travelling </a:t>
            </a:r>
            <a:r>
              <a:rPr lang="en-IN" dirty="0">
                <a:solidFill>
                  <a:srgbClr val="FFC000"/>
                </a:solidFill>
              </a:rPr>
              <a:t>solo or as a couple</a:t>
            </a:r>
            <a:r>
              <a:rPr lang="en-IN" dirty="0"/>
              <a:t>. </a:t>
            </a:r>
            <a:r>
              <a:rPr lang="en-IN" dirty="0">
                <a:solidFill>
                  <a:srgbClr val="FFC000"/>
                </a:solidFill>
              </a:rPr>
              <a:t>Tailoring holiday packages suitable for these two categories </a:t>
            </a:r>
            <a:r>
              <a:rPr lang="en-IN" dirty="0"/>
              <a:t>can help improve the CAR </a:t>
            </a:r>
            <a:r>
              <a:rPr lang="en-US" dirty="0"/>
              <a:t>(Customer Acquisition Rate) &amp; sales bookings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2. 88% of the customer bookings came from the Internet (Sales Channel) compared to Mobile. Since the booking share is very low for Mobile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diverting the ad budget and other resources from Mobile to the Internet</a:t>
            </a:r>
            <a:r>
              <a:rPr lang="en-US" dirty="0"/>
              <a:t> can help to make efficient use of the financial resources and increase CAR.</a:t>
            </a:r>
          </a:p>
        </p:txBody>
      </p:sp>
    </p:spTree>
    <p:extLst>
      <p:ext uri="{BB962C8B-B14F-4D97-AF65-F5344CB8AC3E}">
        <p14:creationId xmlns:p14="http://schemas.microsoft.com/office/powerpoint/2010/main" val="34886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8A8B5D-091F-8F28-EAE5-D366B96B2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94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ticky notes on a wall">
            <a:extLst>
              <a:ext uri="{FF2B5EF4-FFF2-40B4-BE49-F238E27FC236}">
                <a16:creationId xmlns:a16="http://schemas.microsoft.com/office/drawing/2014/main" id="{761FE579-078C-0FFB-8351-83D014B2D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49" b="6494"/>
          <a:stretch/>
        </p:blipFill>
        <p:spPr>
          <a:xfrm>
            <a:off x="1" y="-1055"/>
            <a:ext cx="12191998" cy="685905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5341" y="-345340"/>
            <a:ext cx="6857999" cy="7548682"/>
          </a:xfrm>
          <a:prstGeom prst="rect">
            <a:avLst/>
          </a:prstGeom>
          <a:gradFill>
            <a:gsLst>
              <a:gs pos="55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6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B13B5-82F6-92CB-FBC1-F699A954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45440"/>
            <a:ext cx="6253397" cy="35598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Task 3: Sentiment Analysis on Customer Feedback Data</a:t>
            </a: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A007258F-B97F-F3D0-C605-607D51065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5529264"/>
            <a:ext cx="12192000" cy="1328737"/>
          </a:xfrm>
          <a:custGeom>
            <a:avLst/>
            <a:gdLst>
              <a:gd name="connsiteX0" fmla="*/ 0 w 12192000"/>
              <a:gd name="connsiteY0" fmla="*/ 0 h 1328737"/>
              <a:gd name="connsiteX1" fmla="*/ 1 w 12192000"/>
              <a:gd name="connsiteY1" fmla="*/ 0 h 1328737"/>
              <a:gd name="connsiteX2" fmla="*/ 1 w 12192000"/>
              <a:gd name="connsiteY2" fmla="*/ 131028 h 1328737"/>
              <a:gd name="connsiteX3" fmla="*/ 13428 w 12192000"/>
              <a:gd name="connsiteY3" fmla="*/ 264218 h 1328737"/>
              <a:gd name="connsiteX4" fmla="*/ 660931 w 12192000"/>
              <a:gd name="connsiteY4" fmla="*/ 791948 h 1328737"/>
              <a:gd name="connsiteX5" fmla="*/ 11531069 w 12192000"/>
              <a:gd name="connsiteY5" fmla="*/ 791948 h 1328737"/>
              <a:gd name="connsiteX6" fmla="*/ 12192000 w 12192000"/>
              <a:gd name="connsiteY6" fmla="*/ 131017 h 1328737"/>
              <a:gd name="connsiteX7" fmla="*/ 12192000 w 12192000"/>
              <a:gd name="connsiteY7" fmla="*/ 1328737 h 1328737"/>
              <a:gd name="connsiteX8" fmla="*/ 0 w 12192000"/>
              <a:gd name="connsiteY8" fmla="*/ 1328737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328737">
                <a:moveTo>
                  <a:pt x="0" y="0"/>
                </a:moveTo>
                <a:lnTo>
                  <a:pt x="1" y="0"/>
                </a:lnTo>
                <a:lnTo>
                  <a:pt x="1" y="131028"/>
                </a:lnTo>
                <a:lnTo>
                  <a:pt x="13428" y="264218"/>
                </a:lnTo>
                <a:cubicBezTo>
                  <a:pt x="75057" y="565393"/>
                  <a:pt x="341537" y="791948"/>
                  <a:pt x="660931" y="791948"/>
                </a:cubicBezTo>
                <a:lnTo>
                  <a:pt x="11531069" y="791948"/>
                </a:lnTo>
                <a:cubicBezTo>
                  <a:pt x="11896091" y="791948"/>
                  <a:pt x="12192000" y="496039"/>
                  <a:pt x="12192000" y="131017"/>
                </a:cubicBezTo>
                <a:lnTo>
                  <a:pt x="12192000" y="1328737"/>
                </a:lnTo>
                <a:lnTo>
                  <a:pt x="0" y="132873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66F2E-4F72-36AB-A737-81F3BD74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6E3FE-11D7-4676-C131-D671DEB1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9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89E8-26EF-F2E3-035E-61D9FE11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C5941-FBBA-DDB7-9B0D-694BDDAA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92" y="2682817"/>
            <a:ext cx="3993175" cy="5236232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M Sans" pitchFamily="2" charset="0"/>
              </a:rPr>
              <a:t>S</a:t>
            </a:r>
            <a:r>
              <a:rPr lang="en-US" sz="2000" b="0" i="0" u="none" strike="noStrike" dirty="0">
                <a:effectLst/>
                <a:latin typeface="DM Sans" pitchFamily="2" charset="0"/>
              </a:rPr>
              <a:t>craped and collected customer feedback data from the Skytrax website using Python &amp; </a:t>
            </a:r>
            <a:r>
              <a:rPr lang="en-US" sz="2000" b="0" i="0" u="none" strike="noStrike" dirty="0" err="1">
                <a:effectLst/>
                <a:latin typeface="DM Sans" pitchFamily="2" charset="0"/>
              </a:rPr>
              <a:t>BeautifulSoup</a:t>
            </a:r>
            <a:r>
              <a:rPr lang="en-US" sz="2000" b="0" i="0" u="none" strike="noStrike" dirty="0">
                <a:effectLst/>
                <a:latin typeface="DM Sans" pitchFamily="2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Analysis was performed on feedback data, such as sentiment analysis, topic modelling, and Word Cloud.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Sentiment Analysis was done using R programming.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There were 2699 positive reviews, 1179 negative reviews &amp; 20 neutral reviews.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Used Alteryx for Topic Modeling &amp; Word Cloud generation.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8" name="Picture 7" descr="Analog board showing flight information">
            <a:extLst>
              <a:ext uri="{FF2B5EF4-FFF2-40B4-BE49-F238E27FC236}">
                <a16:creationId xmlns:a16="http://schemas.microsoft.com/office/drawing/2014/main" id="{7A89CBE7-E2A2-4B2A-8A0F-8716CBD4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94" r="17988" b="-2"/>
          <a:stretch/>
        </p:blipFill>
        <p:spPr>
          <a:xfrm>
            <a:off x="5105401" y="1"/>
            <a:ext cx="7090851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0374-044C-220F-EB5B-81FB5F59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4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8DD21-AA5C-BAB9-052E-D1AB2CA9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8BB9D-AA99-B36D-C0D1-BE92F751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4F3C-2967-D6C7-7906-6DDD68A2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38</a:t>
            </a:fld>
            <a:endParaRPr lang="en-US"/>
          </a:p>
        </p:txBody>
      </p:sp>
      <p:sp>
        <p:nvSpPr>
          <p:cNvPr id="7" name="AutoShape 2" descr="Output image">
            <a:extLst>
              <a:ext uri="{FF2B5EF4-FFF2-40B4-BE49-F238E27FC236}">
                <a16:creationId xmlns:a16="http://schemas.microsoft.com/office/drawing/2014/main" id="{EA9A092E-DD61-4007-58F4-DEA83812E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Output image">
            <a:extLst>
              <a:ext uri="{FF2B5EF4-FFF2-40B4-BE49-F238E27FC236}">
                <a16:creationId xmlns:a16="http://schemas.microsoft.com/office/drawing/2014/main" id="{59220647-E273-26A8-EBFE-BA47B47B17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199F0-1695-9F42-D0FA-12A9C76D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87048-B268-D68E-4413-D417B0BB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960" y="192565"/>
            <a:ext cx="4788039" cy="522269"/>
          </a:xfrm>
        </p:spPr>
        <p:txBody>
          <a:bodyPr anchor="t">
            <a:noAutofit/>
          </a:bodyPr>
          <a:lstStyle/>
          <a:p>
            <a:r>
              <a:rPr lang="en-IN" sz="2400" dirty="0"/>
              <a:t>Why We Are a Perfect Match: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FE7C-1F29-4711-8888-72B9135B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B6B20-0E6F-9E8D-0501-CE83B16F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2E14C2E-366B-D5AF-44A4-4401E6E3B4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888895"/>
              </p:ext>
            </p:extLst>
          </p:nvPr>
        </p:nvGraphicFramePr>
        <p:xfrm>
          <a:off x="7403960" y="629729"/>
          <a:ext cx="4666890" cy="6267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People shaking hands">
            <a:extLst>
              <a:ext uri="{FF2B5EF4-FFF2-40B4-BE49-F238E27FC236}">
                <a16:creationId xmlns:a16="http://schemas.microsoft.com/office/drawing/2014/main" id="{1234A553-E818-A4A7-920E-941EB0B8E5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866" r="22524"/>
          <a:stretch/>
        </p:blipFill>
        <p:spPr>
          <a:xfrm>
            <a:off x="-1" y="8236"/>
            <a:ext cx="704568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47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F1C68-E088-6E48-E845-5E4F8B187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12B7A-81F4-DDB5-D12F-F330AB83D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CDB4-453E-41A2-691D-0C72C3D0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4060E5-BA89-DD1D-4406-2DD9FDF7F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EFD44-4CED-D541-6ABE-842CD80F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81" y="5252502"/>
            <a:ext cx="11818189" cy="10643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IN" sz="5400" dirty="0">
                <a:latin typeface="Lucida Calligraphy" panose="03010101010101010101" pitchFamily="66" charset="0"/>
              </a:rPr>
              <a:t>“</a:t>
            </a:r>
            <a:r>
              <a:rPr lang="en-US" sz="5400" dirty="0">
                <a:latin typeface="Lucida Calligraphy" panose="03010101010101010101" pitchFamily="66" charset="0"/>
              </a:rPr>
              <a:t>You Are Why We Fly”</a:t>
            </a:r>
          </a:p>
        </p:txBody>
      </p:sp>
      <p:pic>
        <p:nvPicPr>
          <p:cNvPr id="8" name="Picture 7" descr="Airplane taking off against dramatic sky">
            <a:extLst>
              <a:ext uri="{FF2B5EF4-FFF2-40B4-BE49-F238E27FC236}">
                <a16:creationId xmlns:a16="http://schemas.microsoft.com/office/drawing/2014/main" id="{9BE9A932-D8CE-8330-F1D2-86D7BE72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560"/>
          <a:stretch/>
        </p:blipFill>
        <p:spPr>
          <a:xfrm>
            <a:off x="0" y="0"/>
            <a:ext cx="12191979" cy="5143490"/>
          </a:xfrm>
          <a:custGeom>
            <a:avLst/>
            <a:gdLst/>
            <a:ahLst/>
            <a:cxnLst/>
            <a:rect l="l" t="t" r="r" b="b"/>
            <a:pathLst>
              <a:path w="12191999" h="5143500">
                <a:moveTo>
                  <a:pt x="0" y="0"/>
                </a:moveTo>
                <a:lnTo>
                  <a:pt x="12191999" y="0"/>
                </a:lnTo>
                <a:lnTo>
                  <a:pt x="12191999" y="4503161"/>
                </a:lnTo>
                <a:lnTo>
                  <a:pt x="12178990" y="4632203"/>
                </a:lnTo>
                <a:cubicBezTo>
                  <a:pt x="12119280" y="4924000"/>
                  <a:pt x="11861099" y="5143500"/>
                  <a:pt x="11551650" y="5143500"/>
                </a:cubicBezTo>
                <a:lnTo>
                  <a:pt x="640350" y="5143500"/>
                </a:lnTo>
                <a:cubicBezTo>
                  <a:pt x="286694" y="5143500"/>
                  <a:pt x="0" y="4856806"/>
                  <a:pt x="0" y="4503150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F0062-E42A-608C-76B0-B4FDF200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BA68A-7A18-8358-3824-1096D1D8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53D9B12-C51E-06F4-9861-1621E6D6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198" y="3913034"/>
            <a:ext cx="3375092" cy="842657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ucida Calligraphy" panose="03010101010101010101" pitchFamily="66" charset="0"/>
              </a:rPr>
              <a:t>Thank You</a:t>
            </a:r>
            <a:endParaRPr lang="en-US" sz="4000" dirty="0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E8467-44A3-96AD-1145-7202FD21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D6F0B-EDF4-36C4-824D-C28EA9C4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3C4C2-9976-8422-A469-70E01781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A3668E-FDC0-EDE8-1F36-72C96438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306638"/>
            <a:ext cx="9956800" cy="3870325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8D927-8A9C-C12D-D6A5-D89DD0F5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"/>
            <a:ext cx="12192000" cy="68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4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3B7F3C-8C86-E59B-12FA-B9247A9EC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A85FA-410A-F867-70DC-DC78FFB6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C910F-B8EA-93A7-A680-A924A14F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7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discussing something&#10;&#10;Description automatically generated">
            <a:extLst>
              <a:ext uri="{FF2B5EF4-FFF2-40B4-BE49-F238E27FC236}">
                <a16:creationId xmlns:a16="http://schemas.microsoft.com/office/drawing/2014/main" id="{8F154E97-3213-D54C-CBFB-0B52897F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2EAE8-0AA8-D21F-A7F4-40971E45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IN" sz="4000"/>
              <a:t>Objective:	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BFE2-E3AE-5857-FC2A-2D406DC6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5AA4-FE01-3BB0-2E67-0627D98A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15" y="2633540"/>
            <a:ext cx="3709114" cy="3572254"/>
          </a:xfrm>
        </p:spPr>
        <p:txBody>
          <a:bodyPr anchor="b">
            <a:noAutofit/>
          </a:bodyPr>
          <a:lstStyle/>
          <a:p>
            <a:r>
              <a:rPr lang="en-US" sz="2000" b="0" i="0" dirty="0">
                <a:effectLst/>
                <a:latin typeface="DM Sans" pitchFamily="2" charset="0"/>
              </a:rPr>
              <a:t>Task 1: Cargo Performance Analysis </a:t>
            </a:r>
          </a:p>
          <a:p>
            <a:r>
              <a:rPr lang="en-US" sz="2000" dirty="0">
                <a:latin typeface="DM Sans" pitchFamily="2" charset="0"/>
              </a:rPr>
              <a:t>Task 2: Building predictive models to help United Airlines acquire customers </a:t>
            </a:r>
          </a:p>
          <a:p>
            <a:r>
              <a:rPr lang="en-US" sz="2000" b="0" i="0" dirty="0">
                <a:effectLst/>
                <a:latin typeface="DM Sans" pitchFamily="2" charset="0"/>
              </a:rPr>
              <a:t>Task 3: Sentiment Analysis of customer reviews/feedback to better understand customer feelings, opinions, and needs.</a:t>
            </a:r>
          </a:p>
          <a:p>
            <a:endParaRPr lang="en-US" sz="2000" dirty="0">
              <a:latin typeface="DM Sans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EE1C1-AC01-7C31-8D30-DDE4DE4C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536DFF75-F7CD-6A7C-9354-2CAC57F7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11" b="8118"/>
          <a:stretch/>
        </p:blipFill>
        <p:spPr>
          <a:xfrm>
            <a:off x="1" y="0"/>
            <a:ext cx="12191999" cy="68744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ADA66-E1BA-9EA1-2CDD-776E66C2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IN" sz="4000"/>
              <a:t>Skills Used:	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B7D4-36BA-830B-6C25-6A5C967CF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DC9B975-5020-4FC7-2E67-568B0B821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848" y="2301791"/>
            <a:ext cx="3709114" cy="3972523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IN" sz="2000" dirty="0"/>
              <a:t>Machine Learning – Random Forest, Neural Network, Logistics Regression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BI Tool – Microsoft </a:t>
            </a:r>
            <a:r>
              <a:rPr lang="en-IN" sz="2000" dirty="0" err="1"/>
              <a:t>PowerBI</a:t>
            </a:r>
            <a:endParaRPr lang="en-IN" sz="2000" dirty="0"/>
          </a:p>
          <a:p>
            <a:pPr>
              <a:lnSpc>
                <a:spcPct val="110000"/>
              </a:lnSpc>
            </a:pPr>
            <a:r>
              <a:rPr lang="en-IN" sz="2000" dirty="0"/>
              <a:t>Python/R Programming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Web Scrapping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Alteryx Designer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Microsoft Excel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Microsoft PowerPoint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395FF-C63A-A155-B295-26261FF6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oxes and roller conveyor">
            <a:extLst>
              <a:ext uri="{FF2B5EF4-FFF2-40B4-BE49-F238E27FC236}">
                <a16:creationId xmlns:a16="http://schemas.microsoft.com/office/drawing/2014/main" id="{87222A18-F63C-CC87-FC8B-ED270FFF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43" b="19557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D4BEC-4B72-933B-824B-13E5AA5A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DD33B-02CE-34BC-A330-89271F3D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3E6AE-A72C-4358-73B0-C3CDB336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77" y="3429000"/>
            <a:ext cx="4914907" cy="1828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Task 1: Cargo Performance Analysis </a:t>
            </a:r>
          </a:p>
        </p:txBody>
      </p:sp>
    </p:spTree>
    <p:extLst>
      <p:ext uri="{BB962C8B-B14F-4D97-AF65-F5344CB8AC3E}">
        <p14:creationId xmlns:p14="http://schemas.microsoft.com/office/powerpoint/2010/main" val="81662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ylan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9596</TotalTime>
  <Words>1807</Words>
  <Application>Microsoft Office PowerPoint</Application>
  <PresentationFormat>Widescreen</PresentationFormat>
  <Paragraphs>239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DM Sans</vt:lpstr>
      <vt:lpstr>Lucida Calligraphy</vt:lpstr>
      <vt:lpstr>Neue Haas Grotesk Text Pro</vt:lpstr>
      <vt:lpstr>DylanVTI</vt:lpstr>
      <vt:lpstr>American Airlines – Cargo Performance &amp; Flight Data Analysis </vt:lpstr>
      <vt:lpstr>Previous Business Intelligence Reports:</vt:lpstr>
      <vt:lpstr>PowerPoint Presentation</vt:lpstr>
      <vt:lpstr>PowerPoint Presentation</vt:lpstr>
      <vt:lpstr>PowerPoint Presentation</vt:lpstr>
      <vt:lpstr>PowerPoint Presentation</vt:lpstr>
      <vt:lpstr>Objective: </vt:lpstr>
      <vt:lpstr>Skills Used: </vt:lpstr>
      <vt:lpstr>Task 1: Cargo Performance Analysis </vt:lpstr>
      <vt:lpstr>PowerPoint Presentation</vt:lpstr>
      <vt:lpstr>PowerPoint Presentation</vt:lpstr>
      <vt:lpstr>PowerPoint Presentation</vt:lpstr>
      <vt:lpstr>PowerPoint Presentation</vt:lpstr>
      <vt:lpstr>Environmental Performance KPIs </vt:lpstr>
      <vt:lpstr>PowerPoint Presentation</vt:lpstr>
      <vt:lpstr>PowerPoint Presentation</vt:lpstr>
      <vt:lpstr>Key Performance Indicators:  Cargo Performance</vt:lpstr>
      <vt:lpstr>PowerPoint Presentation</vt:lpstr>
      <vt:lpstr>Financial Performance KPIs </vt:lpstr>
      <vt:lpstr>Customer Satisfaction KPIs:</vt:lpstr>
      <vt:lpstr>Market &amp; Business KPIs:</vt:lpstr>
      <vt:lpstr>Sales Performance KPIs:</vt:lpstr>
      <vt:lpstr>Conclusion &amp; Recommendation:  </vt:lpstr>
      <vt:lpstr>Conclusion &amp; Recommendation:  </vt:lpstr>
      <vt:lpstr>Conclusion &amp; Recommendation:  </vt:lpstr>
      <vt:lpstr>Task 2: Customer Buying Behaviour</vt:lpstr>
      <vt:lpstr>PowerPoint Presentation</vt:lpstr>
      <vt:lpstr>Random Forest/Boosted Trees:</vt:lpstr>
      <vt:lpstr>PowerPoint Presentation</vt:lpstr>
      <vt:lpstr>PowerPoint Presentation</vt:lpstr>
      <vt:lpstr>Neural Networks</vt:lpstr>
      <vt:lpstr>Logistics Regression</vt:lpstr>
      <vt:lpstr>PowerPoint Presentation</vt:lpstr>
      <vt:lpstr>Sales Performance:</vt:lpstr>
      <vt:lpstr>Conclusion &amp; Recommendation:  </vt:lpstr>
      <vt:lpstr>Task 3: Sentiment Analysis on Customer Feedback Data</vt:lpstr>
      <vt:lpstr>PowerPoint Presentation</vt:lpstr>
      <vt:lpstr>PowerPoint Presentation</vt:lpstr>
      <vt:lpstr>Why We Are a Perfect Match: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Patil, Ninad A</dc:creator>
  <cp:lastModifiedBy>Patil, Ninad A</cp:lastModifiedBy>
  <cp:revision>261</cp:revision>
  <dcterms:created xsi:type="dcterms:W3CDTF">2024-12-07T05:24:03Z</dcterms:created>
  <dcterms:modified xsi:type="dcterms:W3CDTF">2025-01-31T23:04:41Z</dcterms:modified>
</cp:coreProperties>
</file>